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98" r:id="rId3"/>
    <p:sldId id="260" r:id="rId4"/>
    <p:sldId id="261" r:id="rId5"/>
    <p:sldId id="262" r:id="rId6"/>
    <p:sldId id="263" r:id="rId7"/>
    <p:sldId id="264" r:id="rId8"/>
    <p:sldId id="265" r:id="rId9"/>
    <p:sldId id="268" r:id="rId10"/>
    <p:sldId id="269" r:id="rId11"/>
    <p:sldId id="266" r:id="rId12"/>
    <p:sldId id="267" r:id="rId13"/>
    <p:sldId id="270" r:id="rId14"/>
    <p:sldId id="271" r:id="rId15"/>
    <p:sldId id="272" r:id="rId16"/>
    <p:sldId id="273" r:id="rId17"/>
    <p:sldId id="274" r:id="rId18"/>
    <p:sldId id="276" r:id="rId19"/>
    <p:sldId id="295" r:id="rId20"/>
    <p:sldId id="294" r:id="rId21"/>
    <p:sldId id="277" r:id="rId22"/>
    <p:sldId id="278" r:id="rId23"/>
    <p:sldId id="296" r:id="rId24"/>
    <p:sldId id="279" r:id="rId25"/>
    <p:sldId id="280" r:id="rId26"/>
    <p:sldId id="281" r:id="rId27"/>
    <p:sldId id="282" r:id="rId28"/>
    <p:sldId id="283" r:id="rId29"/>
    <p:sldId id="284" r:id="rId30"/>
    <p:sldId id="297" r:id="rId31"/>
    <p:sldId id="285" r:id="rId32"/>
    <p:sldId id="286" r:id="rId33"/>
    <p:sldId id="287" r:id="rId34"/>
    <p:sldId id="288" r:id="rId35"/>
    <p:sldId id="259" r:id="rId36"/>
    <p:sldId id="289" r:id="rId37"/>
    <p:sldId id="290" r:id="rId38"/>
    <p:sldId id="291" r:id="rId39"/>
    <p:sldId id="293"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901A2B7-8610-4E8C-8DEA-CBEEEFA763D6}">
          <p14:sldIdLst>
            <p14:sldId id="256"/>
          </p14:sldIdLst>
        </p14:section>
        <p14:section name="Январь" id="{E4B047E6-F1EE-4328-B60F-68AC9BD2E86E}">
          <p14:sldIdLst>
            <p14:sldId id="298"/>
            <p14:sldId id="260"/>
            <p14:sldId id="261"/>
            <p14:sldId id="262"/>
            <p14:sldId id="263"/>
          </p14:sldIdLst>
        </p14:section>
        <p14:section name="Февраль" id="{4A668981-1A42-4FBF-8459-5385532D27B9}">
          <p14:sldIdLst>
            <p14:sldId id="264"/>
            <p14:sldId id="265"/>
          </p14:sldIdLst>
        </p14:section>
        <p14:section name="Март" id="{1A81F499-3781-469F-9E4B-BDD966C5FB08}">
          <p14:sldIdLst>
            <p14:sldId id="268"/>
            <p14:sldId id="269"/>
            <p14:sldId id="266"/>
            <p14:sldId id="267"/>
          </p14:sldIdLst>
        </p14:section>
        <p14:section name="Апрель" id="{AAB0AD83-B90D-4E6F-B289-42E0B1BBECA9}">
          <p14:sldIdLst>
            <p14:sldId id="270"/>
            <p14:sldId id="271"/>
            <p14:sldId id="272"/>
          </p14:sldIdLst>
        </p14:section>
        <p14:section name="Май" id="{F17509FA-0F7C-42F2-8DF4-8D7419B9B9DD}">
          <p14:sldIdLst>
            <p14:sldId id="273"/>
            <p14:sldId id="274"/>
          </p14:sldIdLst>
        </p14:section>
        <p14:section name="Август" id="{C8FB8BCD-D884-4E27-A42A-F0137FCC676B}">
          <p14:sldIdLst>
            <p14:sldId id="276"/>
            <p14:sldId id="295"/>
            <p14:sldId id="294"/>
          </p14:sldIdLst>
        </p14:section>
        <p14:section name="Сентябрь" id="{89CC98EB-177C-4631-80B0-CA52B945E87F}">
          <p14:sldIdLst>
            <p14:sldId id="277"/>
            <p14:sldId id="278"/>
            <p14:sldId id="296"/>
            <p14:sldId id="279"/>
            <p14:sldId id="280"/>
            <p14:sldId id="281"/>
          </p14:sldIdLst>
        </p14:section>
        <p14:section name="Октябрь" id="{CD103861-94C9-43B6-B9ED-D955FEDEBE75}">
          <p14:sldIdLst>
            <p14:sldId id="282"/>
            <p14:sldId id="283"/>
            <p14:sldId id="284"/>
            <p14:sldId id="297"/>
          </p14:sldIdLst>
        </p14:section>
        <p14:section name="Ноябрь" id="{4A9420AA-78BB-4FE3-9AA7-ABBB5A1D6A8E}">
          <p14:sldIdLst>
            <p14:sldId id="285"/>
          </p14:sldIdLst>
        </p14:section>
        <p14:section name="Декабрь" id="{611FDF33-DD53-4CE1-88C8-DC8C0B461F5D}">
          <p14:sldIdLst>
            <p14:sldId id="286"/>
            <p14:sldId id="287"/>
            <p14:sldId id="288"/>
            <p14:sldId id="259"/>
            <p14:sldId id="289"/>
            <p14:sldId id="290"/>
            <p14:sldId id="291"/>
            <p14:sldId id="2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60"/>
  </p:normalViewPr>
  <p:slideViewPr>
    <p:cSldViewPr>
      <p:cViewPr varScale="1">
        <p:scale>
          <a:sx n="110" d="100"/>
          <a:sy n="110"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19F43-E918-416A-99CD-32866A29C9BF}" type="datetimeFigureOut">
              <a:rPr lang="ru-RU" smtClean="0"/>
              <a:t>22.01.2019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5437D-86B4-4E78-A349-8057E5605294}" type="slidenum">
              <a:rPr lang="ru-RU" smtClean="0"/>
              <a:t>‹#›</a:t>
            </a:fld>
            <a:endParaRPr lang="ru-RU"/>
          </a:p>
        </p:txBody>
      </p:sp>
    </p:spTree>
    <p:extLst>
      <p:ext uri="{BB962C8B-B14F-4D97-AF65-F5344CB8AC3E}">
        <p14:creationId xmlns:p14="http://schemas.microsoft.com/office/powerpoint/2010/main" val="20389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B5437D-86B4-4E78-A349-8057E5605294}" type="slidenum">
              <a:rPr lang="ru-RU" smtClean="0"/>
              <a:t>2</a:t>
            </a:fld>
            <a:endParaRPr lang="ru-RU"/>
          </a:p>
        </p:txBody>
      </p:sp>
    </p:spTree>
    <p:extLst>
      <p:ext uri="{BB962C8B-B14F-4D97-AF65-F5344CB8AC3E}">
        <p14:creationId xmlns:p14="http://schemas.microsoft.com/office/powerpoint/2010/main" val="2244601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12</a:t>
            </a:fld>
            <a:endParaRPr lang="ru-RU"/>
          </a:p>
        </p:txBody>
      </p:sp>
    </p:spTree>
    <p:extLst>
      <p:ext uri="{BB962C8B-B14F-4D97-AF65-F5344CB8AC3E}">
        <p14:creationId xmlns:p14="http://schemas.microsoft.com/office/powerpoint/2010/main" val="309586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13</a:t>
            </a:fld>
            <a:endParaRPr lang="ru-RU"/>
          </a:p>
        </p:txBody>
      </p:sp>
    </p:spTree>
    <p:extLst>
      <p:ext uri="{BB962C8B-B14F-4D97-AF65-F5344CB8AC3E}">
        <p14:creationId xmlns:p14="http://schemas.microsoft.com/office/powerpoint/2010/main" val="113357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14</a:t>
            </a:fld>
            <a:endParaRPr lang="ru-RU"/>
          </a:p>
        </p:txBody>
      </p:sp>
    </p:spTree>
    <p:extLst>
      <p:ext uri="{BB962C8B-B14F-4D97-AF65-F5344CB8AC3E}">
        <p14:creationId xmlns:p14="http://schemas.microsoft.com/office/powerpoint/2010/main" val="3080231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15</a:t>
            </a:fld>
            <a:endParaRPr lang="ru-RU"/>
          </a:p>
        </p:txBody>
      </p:sp>
    </p:spTree>
    <p:extLst>
      <p:ext uri="{BB962C8B-B14F-4D97-AF65-F5344CB8AC3E}">
        <p14:creationId xmlns:p14="http://schemas.microsoft.com/office/powerpoint/2010/main" val="390671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16</a:t>
            </a:fld>
            <a:endParaRPr lang="ru-RU"/>
          </a:p>
        </p:txBody>
      </p:sp>
    </p:spTree>
    <p:extLst>
      <p:ext uri="{BB962C8B-B14F-4D97-AF65-F5344CB8AC3E}">
        <p14:creationId xmlns:p14="http://schemas.microsoft.com/office/powerpoint/2010/main" val="891411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17</a:t>
            </a:fld>
            <a:endParaRPr lang="ru-RU"/>
          </a:p>
        </p:txBody>
      </p:sp>
    </p:spTree>
    <p:extLst>
      <p:ext uri="{BB962C8B-B14F-4D97-AF65-F5344CB8AC3E}">
        <p14:creationId xmlns:p14="http://schemas.microsoft.com/office/powerpoint/2010/main" val="2795074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18</a:t>
            </a:fld>
            <a:endParaRPr lang="ru-RU"/>
          </a:p>
        </p:txBody>
      </p:sp>
    </p:spTree>
    <p:extLst>
      <p:ext uri="{BB962C8B-B14F-4D97-AF65-F5344CB8AC3E}">
        <p14:creationId xmlns:p14="http://schemas.microsoft.com/office/powerpoint/2010/main" val="2172142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19</a:t>
            </a:fld>
            <a:endParaRPr lang="ru-RU"/>
          </a:p>
        </p:txBody>
      </p:sp>
    </p:spTree>
    <p:extLst>
      <p:ext uri="{BB962C8B-B14F-4D97-AF65-F5344CB8AC3E}">
        <p14:creationId xmlns:p14="http://schemas.microsoft.com/office/powerpoint/2010/main" val="2327393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21</a:t>
            </a:fld>
            <a:endParaRPr lang="ru-RU"/>
          </a:p>
        </p:txBody>
      </p:sp>
    </p:spTree>
    <p:extLst>
      <p:ext uri="{BB962C8B-B14F-4D97-AF65-F5344CB8AC3E}">
        <p14:creationId xmlns:p14="http://schemas.microsoft.com/office/powerpoint/2010/main" val="68393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22</a:t>
            </a:fld>
            <a:endParaRPr lang="ru-RU"/>
          </a:p>
        </p:txBody>
      </p:sp>
    </p:spTree>
    <p:extLst>
      <p:ext uri="{BB962C8B-B14F-4D97-AF65-F5344CB8AC3E}">
        <p14:creationId xmlns:p14="http://schemas.microsoft.com/office/powerpoint/2010/main" val="2456224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4</a:t>
            </a:fld>
            <a:endParaRPr lang="ru-RU"/>
          </a:p>
        </p:txBody>
      </p:sp>
    </p:spTree>
    <p:extLst>
      <p:ext uri="{BB962C8B-B14F-4D97-AF65-F5344CB8AC3E}">
        <p14:creationId xmlns:p14="http://schemas.microsoft.com/office/powerpoint/2010/main" val="3233359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23</a:t>
            </a:fld>
            <a:endParaRPr lang="ru-RU"/>
          </a:p>
        </p:txBody>
      </p:sp>
    </p:spTree>
    <p:extLst>
      <p:ext uri="{BB962C8B-B14F-4D97-AF65-F5344CB8AC3E}">
        <p14:creationId xmlns:p14="http://schemas.microsoft.com/office/powerpoint/2010/main" val="2720737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24</a:t>
            </a:fld>
            <a:endParaRPr lang="ru-RU"/>
          </a:p>
        </p:txBody>
      </p:sp>
    </p:spTree>
    <p:extLst>
      <p:ext uri="{BB962C8B-B14F-4D97-AF65-F5344CB8AC3E}">
        <p14:creationId xmlns:p14="http://schemas.microsoft.com/office/powerpoint/2010/main" val="71871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25</a:t>
            </a:fld>
            <a:endParaRPr lang="ru-RU"/>
          </a:p>
        </p:txBody>
      </p:sp>
    </p:spTree>
    <p:extLst>
      <p:ext uri="{BB962C8B-B14F-4D97-AF65-F5344CB8AC3E}">
        <p14:creationId xmlns:p14="http://schemas.microsoft.com/office/powerpoint/2010/main" val="1835269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26</a:t>
            </a:fld>
            <a:endParaRPr lang="ru-RU"/>
          </a:p>
        </p:txBody>
      </p:sp>
    </p:spTree>
    <p:extLst>
      <p:ext uri="{BB962C8B-B14F-4D97-AF65-F5344CB8AC3E}">
        <p14:creationId xmlns:p14="http://schemas.microsoft.com/office/powerpoint/2010/main" val="1439533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27</a:t>
            </a:fld>
            <a:endParaRPr lang="ru-RU"/>
          </a:p>
        </p:txBody>
      </p:sp>
    </p:spTree>
    <p:extLst>
      <p:ext uri="{BB962C8B-B14F-4D97-AF65-F5344CB8AC3E}">
        <p14:creationId xmlns:p14="http://schemas.microsoft.com/office/powerpoint/2010/main" val="577223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28</a:t>
            </a:fld>
            <a:endParaRPr lang="ru-RU"/>
          </a:p>
        </p:txBody>
      </p:sp>
    </p:spTree>
    <p:extLst>
      <p:ext uri="{BB962C8B-B14F-4D97-AF65-F5344CB8AC3E}">
        <p14:creationId xmlns:p14="http://schemas.microsoft.com/office/powerpoint/2010/main" val="210026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29</a:t>
            </a:fld>
            <a:endParaRPr lang="ru-RU"/>
          </a:p>
        </p:txBody>
      </p:sp>
    </p:spTree>
    <p:extLst>
      <p:ext uri="{BB962C8B-B14F-4D97-AF65-F5344CB8AC3E}">
        <p14:creationId xmlns:p14="http://schemas.microsoft.com/office/powerpoint/2010/main" val="3429957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30</a:t>
            </a:fld>
            <a:endParaRPr lang="ru-RU"/>
          </a:p>
        </p:txBody>
      </p:sp>
    </p:spTree>
    <p:extLst>
      <p:ext uri="{BB962C8B-B14F-4D97-AF65-F5344CB8AC3E}">
        <p14:creationId xmlns:p14="http://schemas.microsoft.com/office/powerpoint/2010/main" val="1124748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31</a:t>
            </a:fld>
            <a:endParaRPr lang="ru-RU"/>
          </a:p>
        </p:txBody>
      </p:sp>
    </p:spTree>
    <p:extLst>
      <p:ext uri="{BB962C8B-B14F-4D97-AF65-F5344CB8AC3E}">
        <p14:creationId xmlns:p14="http://schemas.microsoft.com/office/powerpoint/2010/main" val="1003798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32</a:t>
            </a:fld>
            <a:endParaRPr lang="ru-RU"/>
          </a:p>
        </p:txBody>
      </p:sp>
    </p:spTree>
    <p:extLst>
      <p:ext uri="{BB962C8B-B14F-4D97-AF65-F5344CB8AC3E}">
        <p14:creationId xmlns:p14="http://schemas.microsoft.com/office/powerpoint/2010/main" val="211392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5</a:t>
            </a:fld>
            <a:endParaRPr lang="ru-RU"/>
          </a:p>
        </p:txBody>
      </p:sp>
    </p:spTree>
    <p:extLst>
      <p:ext uri="{BB962C8B-B14F-4D97-AF65-F5344CB8AC3E}">
        <p14:creationId xmlns:p14="http://schemas.microsoft.com/office/powerpoint/2010/main" val="2190580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33</a:t>
            </a:fld>
            <a:endParaRPr lang="ru-RU"/>
          </a:p>
        </p:txBody>
      </p:sp>
    </p:spTree>
    <p:extLst>
      <p:ext uri="{BB962C8B-B14F-4D97-AF65-F5344CB8AC3E}">
        <p14:creationId xmlns:p14="http://schemas.microsoft.com/office/powerpoint/2010/main" val="3605833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34</a:t>
            </a:fld>
            <a:endParaRPr lang="ru-RU"/>
          </a:p>
        </p:txBody>
      </p:sp>
    </p:spTree>
    <p:extLst>
      <p:ext uri="{BB962C8B-B14F-4D97-AF65-F5344CB8AC3E}">
        <p14:creationId xmlns:p14="http://schemas.microsoft.com/office/powerpoint/2010/main" val="1717464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6</a:t>
            </a:fld>
            <a:endParaRPr lang="ru-RU"/>
          </a:p>
        </p:txBody>
      </p:sp>
    </p:spTree>
    <p:extLst>
      <p:ext uri="{BB962C8B-B14F-4D97-AF65-F5344CB8AC3E}">
        <p14:creationId xmlns:p14="http://schemas.microsoft.com/office/powerpoint/2010/main" val="3596545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7</a:t>
            </a:fld>
            <a:endParaRPr lang="ru-RU"/>
          </a:p>
        </p:txBody>
      </p:sp>
    </p:spTree>
    <p:extLst>
      <p:ext uri="{BB962C8B-B14F-4D97-AF65-F5344CB8AC3E}">
        <p14:creationId xmlns:p14="http://schemas.microsoft.com/office/powerpoint/2010/main" val="2251530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8</a:t>
            </a:fld>
            <a:endParaRPr lang="ru-RU"/>
          </a:p>
        </p:txBody>
      </p:sp>
    </p:spTree>
    <p:extLst>
      <p:ext uri="{BB962C8B-B14F-4D97-AF65-F5344CB8AC3E}">
        <p14:creationId xmlns:p14="http://schemas.microsoft.com/office/powerpoint/2010/main" val="33728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9</a:t>
            </a:fld>
            <a:endParaRPr lang="ru-RU"/>
          </a:p>
        </p:txBody>
      </p:sp>
    </p:spTree>
    <p:extLst>
      <p:ext uri="{BB962C8B-B14F-4D97-AF65-F5344CB8AC3E}">
        <p14:creationId xmlns:p14="http://schemas.microsoft.com/office/powerpoint/2010/main" val="363752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10</a:t>
            </a:fld>
            <a:endParaRPr lang="ru-RU"/>
          </a:p>
        </p:txBody>
      </p:sp>
    </p:spTree>
    <p:extLst>
      <p:ext uri="{BB962C8B-B14F-4D97-AF65-F5344CB8AC3E}">
        <p14:creationId xmlns:p14="http://schemas.microsoft.com/office/powerpoint/2010/main" val="168355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11</a:t>
            </a:fld>
            <a:endParaRPr lang="ru-RU"/>
          </a:p>
        </p:txBody>
      </p:sp>
    </p:spTree>
    <p:extLst>
      <p:ext uri="{BB962C8B-B14F-4D97-AF65-F5344CB8AC3E}">
        <p14:creationId xmlns:p14="http://schemas.microsoft.com/office/powerpoint/2010/main" val="1237536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69EE448-0A3F-4783-BDBA-6500A2A0A817}" type="datetime1">
              <a:rPr lang="ru-RU" smtClean="0"/>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92E3818-A4E6-48DC-8D3B-B063F82268FE}" type="datetime1">
              <a:rPr lang="ru-RU" smtClean="0"/>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5B985F-B13E-4DDC-A23A-2B901F57D2F6}" type="datetime1">
              <a:rPr lang="ru-RU" smtClean="0"/>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DEF83E-DC81-442E-AEAD-E19B6651C03C}" type="datetime1">
              <a:rPr lang="ru-RU" smtClean="0"/>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2979E89-3F50-45A3-97CC-F0256DE6A741}" type="datetime1">
              <a:rPr lang="ru-RU" smtClean="0"/>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0C4573C-276A-46E3-9DEE-83C80006533B}" type="datetime1">
              <a:rPr lang="ru-RU" smtClean="0"/>
              <a:t>22.01.2019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71962C8-90C7-4058-9159-80B8CD719532}" type="datetime1">
              <a:rPr lang="ru-RU" smtClean="0"/>
              <a:t>22.01.2019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611E19D-8EEA-4494-8424-1310B6D2CB25}" type="datetime1">
              <a:rPr lang="ru-RU" smtClean="0"/>
              <a:t>22.01.2019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159390-7431-4107-81B4-3CFDCF0398BD}" type="datetime1">
              <a:rPr lang="ru-RU" smtClean="0"/>
              <a:t>22.01.2019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99C50CA-2A54-43F3-88ED-B593085FD9A6}" type="datetime1">
              <a:rPr lang="ru-RU" smtClean="0"/>
              <a:t>22.01.2019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0B12AC-5682-4A2E-AC7A-C8837A2FE630}" type="datetime1">
              <a:rPr lang="ru-RU" smtClean="0"/>
              <a:t>22.01.2019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E02D2-25BC-47D4-94EC-DC7CDCF02BAA}" type="datetime1">
              <a:rPr lang="ru-RU" smtClean="0"/>
              <a:t>22.01.2019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Блок-схема: ручной ввод 3"/>
          <p:cNvSpPr/>
          <p:nvPr/>
        </p:nvSpPr>
        <p:spPr>
          <a:xfrm>
            <a:off x="35496" y="332656"/>
            <a:ext cx="9073008" cy="2664296"/>
          </a:xfrm>
          <a:prstGeom prst="flowChartManualInput">
            <a:avLst/>
          </a:prstGeom>
          <a:solidFill>
            <a:schemeClr val="lt1">
              <a:alpha val="67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1187624" y="692696"/>
            <a:ext cx="6912768" cy="2123658"/>
          </a:xfrm>
          <a:prstGeom prst="rect">
            <a:avLst/>
          </a:prstGeom>
          <a:noFill/>
        </p:spPr>
        <p:txBody>
          <a:bodyPr wrap="square" rtlCol="0">
            <a:spAutoFit/>
          </a:bodyPr>
          <a:lstStyle/>
          <a:p>
            <a:pPr algn="ctr"/>
            <a:r>
              <a:rPr lang="ru-RU" sz="4400" b="1" dirty="0">
                <a:solidFill>
                  <a:schemeClr val="accent2">
                    <a:lumMod val="50000"/>
                  </a:schemeClr>
                </a:solidFill>
                <a:latin typeface="Gabriola" panose="04040605051002020D02" pitchFamily="82" charset="0"/>
              </a:rPr>
              <a:t>КАЛЕНДАРЬ ПАМЯТНЫХ И ЗНАМЕНАТЕЛЬНЫХ ДАТ</a:t>
            </a:r>
            <a:endParaRPr lang="ru-RU" sz="4400" dirty="0">
              <a:solidFill>
                <a:schemeClr val="accent2">
                  <a:lumMod val="50000"/>
                </a:schemeClr>
              </a:solidFill>
              <a:latin typeface="Gabriola" panose="04040605051002020D02" pitchFamily="82" charset="0"/>
            </a:endParaRPr>
          </a:p>
          <a:p>
            <a:pPr algn="ctr"/>
            <a:r>
              <a:rPr lang="ru-RU" sz="4400" b="1" dirty="0">
                <a:solidFill>
                  <a:schemeClr val="accent2">
                    <a:lumMod val="50000"/>
                  </a:schemeClr>
                </a:solidFill>
                <a:latin typeface="Gabriola" panose="04040605051002020D02" pitchFamily="82" charset="0"/>
              </a:rPr>
              <a:t>ХАНТЫ-МАНСИЙСКОГО </a:t>
            </a:r>
            <a:r>
              <a:rPr lang="ru-RU" sz="4400" b="1" dirty="0" smtClean="0">
                <a:solidFill>
                  <a:schemeClr val="accent2">
                    <a:lumMod val="50000"/>
                  </a:schemeClr>
                </a:solidFill>
                <a:latin typeface="Gabriola" panose="04040605051002020D02" pitchFamily="82" charset="0"/>
              </a:rPr>
              <a:t>РАЙОНА</a:t>
            </a:r>
            <a:endParaRPr lang="ru-RU" sz="4400" dirty="0">
              <a:solidFill>
                <a:schemeClr val="accent2">
                  <a:lumMod val="50000"/>
                </a:schemeClr>
              </a:solidFill>
              <a:latin typeface="Gabriola" panose="04040605051002020D02" pitchFamily="82" charset="0"/>
            </a:endParaRPr>
          </a:p>
        </p:txBody>
      </p:sp>
      <p:sp>
        <p:nvSpPr>
          <p:cNvPr id="8" name="Блок-схема: ручной ввод 7"/>
          <p:cNvSpPr/>
          <p:nvPr/>
        </p:nvSpPr>
        <p:spPr>
          <a:xfrm>
            <a:off x="5220072" y="5517232"/>
            <a:ext cx="3923928"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5796136" y="5600563"/>
            <a:ext cx="3168352" cy="769441"/>
          </a:xfrm>
          <a:prstGeom prst="rect">
            <a:avLst/>
          </a:prstGeom>
          <a:noFill/>
        </p:spPr>
        <p:txBody>
          <a:bodyPr wrap="square" rtlCol="0">
            <a:spAutoFit/>
          </a:bodyPr>
          <a:lstStyle/>
          <a:p>
            <a:pPr algn="ctr"/>
            <a:r>
              <a:rPr lang="ru-RU" sz="4400" b="1" dirty="0" smtClean="0">
                <a:solidFill>
                  <a:schemeClr val="accent2">
                    <a:lumMod val="50000"/>
                  </a:schemeClr>
                </a:solidFill>
                <a:latin typeface="Gabriola" panose="04040605051002020D02" pitchFamily="82" charset="0"/>
              </a:rPr>
              <a:t>2019 год</a:t>
            </a:r>
            <a:endParaRPr lang="ru-RU" sz="4400" b="1" dirty="0">
              <a:solidFill>
                <a:schemeClr val="accent2">
                  <a:lumMod val="50000"/>
                </a:schemeClr>
              </a:solidFill>
              <a:latin typeface="Gabriola" panose="04040605051002020D02" pitchFamily="82" charset="0"/>
            </a:endParaRPr>
          </a:p>
        </p:txBody>
      </p:sp>
    </p:spTree>
    <p:extLst>
      <p:ext uri="{BB962C8B-B14F-4D97-AF65-F5344CB8AC3E}">
        <p14:creationId xmlns:p14="http://schemas.microsoft.com/office/powerpoint/2010/main" val="1179084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10</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defPPr>
              <a:defRPr lang="ru-RU"/>
            </a:defPPr>
            <a:lvl1pPr>
              <a:defRPr sz="4400" b="1" i="1">
                <a:solidFill>
                  <a:schemeClr val="tx1">
                    <a:lumMod val="75000"/>
                    <a:lumOff val="25000"/>
                  </a:schemeClr>
                </a:solidFill>
                <a:latin typeface="Gabriola" panose="04040605051002020D02" pitchFamily="82" charset="0"/>
              </a:defRPr>
            </a:lvl1pPr>
          </a:lstStyle>
          <a:p>
            <a:r>
              <a:rPr lang="ru-RU" dirty="0">
                <a:solidFill>
                  <a:schemeClr val="tx1"/>
                </a:solidFill>
              </a:rPr>
              <a:t>март</a:t>
            </a: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9</a:t>
            </a:r>
            <a:endParaRPr lang="ru-RU" sz="1600" dirty="0"/>
          </a:p>
        </p:txBody>
      </p:sp>
      <p:sp>
        <p:nvSpPr>
          <p:cNvPr id="12" name="TextBox 11"/>
          <p:cNvSpPr txBox="1"/>
          <p:nvPr/>
        </p:nvSpPr>
        <p:spPr>
          <a:xfrm>
            <a:off x="4683203" y="1362815"/>
            <a:ext cx="3922441" cy="4647426"/>
          </a:xfrm>
          <a:prstGeom prst="rect">
            <a:avLst/>
          </a:prstGeom>
          <a:noFill/>
        </p:spPr>
        <p:txBody>
          <a:bodyPr wrap="square" rtlCol="0">
            <a:spAutoFit/>
          </a:bodyPr>
          <a:lstStyle/>
          <a:p>
            <a:pPr algn="just"/>
            <a:r>
              <a:rPr lang="ru-RU" sz="1600" b="1" dirty="0">
                <a:latin typeface="Gabriola" panose="04040605051002020D02" pitchFamily="82" charset="0"/>
              </a:rPr>
              <a:t>90 лет </a:t>
            </a:r>
            <a:r>
              <a:rPr lang="ru-RU" sz="1600" dirty="0">
                <a:latin typeface="Gabriola" panose="04040605051002020D02" pitchFamily="82" charset="0"/>
              </a:rPr>
              <a:t>назад (1929) основана школа в д. </a:t>
            </a:r>
            <a:r>
              <a:rPr lang="ru-RU" sz="1600" dirty="0" err="1">
                <a:latin typeface="Gabriola" panose="04040605051002020D02" pitchFamily="82" charset="0"/>
              </a:rPr>
              <a:t>Согом</a:t>
            </a:r>
            <a:r>
              <a:rPr lang="ru-RU" sz="1600" dirty="0">
                <a:latin typeface="Gabriola" panose="04040605051002020D02" pitchFamily="82" charset="0"/>
              </a:rPr>
              <a:t> </a:t>
            </a:r>
            <a:r>
              <a:rPr lang="ru-RU" sz="1600" dirty="0" err="1">
                <a:latin typeface="Gabriola" panose="04040605051002020D02" pitchFamily="82" charset="0"/>
              </a:rPr>
              <a:t>Кондинского</a:t>
            </a:r>
            <a:r>
              <a:rPr lang="ru-RU" sz="1600" dirty="0">
                <a:latin typeface="Gabriola" panose="04040605051002020D02" pitchFamily="82" charset="0"/>
              </a:rPr>
              <a:t> района Тобольского округа Уральской области, сейчас Муниципальное казенное общеобразовательное учреждение Ханты-Мансийского района «Средняя общеобразовательная школа д. </a:t>
            </a:r>
            <a:r>
              <a:rPr lang="ru-RU" sz="1600" dirty="0" err="1">
                <a:latin typeface="Gabriola" panose="04040605051002020D02" pitchFamily="82" charset="0"/>
              </a:rPr>
              <a:t>Согом</a:t>
            </a:r>
            <a:r>
              <a:rPr lang="ru-RU" sz="1600" dirty="0">
                <a:latin typeface="Gabriola" panose="04040605051002020D02" pitchFamily="82" charset="0"/>
              </a:rPr>
              <a:t>». Это была школа 1 ступени - трехлетка. Она была самой ближайшей школой от города: 250 км на лодке летом, 100 км на лошади зимой.</a:t>
            </a: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r>
              <a:rPr lang="ru-RU" sz="1050" dirty="0" smtClean="0">
                <a:solidFill>
                  <a:schemeClr val="tx1">
                    <a:lumMod val="75000"/>
                    <a:lumOff val="25000"/>
                  </a:schemeClr>
                </a:solidFill>
                <a:latin typeface="Gabriola" panose="04040605051002020D02" pitchFamily="82" charset="0"/>
              </a:rPr>
              <a:t>(</a:t>
            </a:r>
            <a:r>
              <a:rPr lang="ru-RU" sz="1050" dirty="0">
                <a:solidFill>
                  <a:schemeClr val="tx1">
                    <a:lumMod val="75000"/>
                    <a:lumOff val="25000"/>
                  </a:schemeClr>
                </a:solidFill>
                <a:latin typeface="Gabriola" panose="04040605051002020D02" pitchFamily="82" charset="0"/>
              </a:rPr>
              <a:t>КУ ГАХМАО. Ф.5. Оп.1. Д.44. Л.5</a:t>
            </a:r>
            <a:r>
              <a:rPr lang="ru-RU" sz="1050" dirty="0" smtClean="0">
                <a:solidFill>
                  <a:schemeClr val="tx1">
                    <a:lumMod val="75000"/>
                    <a:lumOff val="25000"/>
                  </a:schemeClr>
                </a:solidFill>
                <a:latin typeface="Gabriola" panose="04040605051002020D02" pitchFamily="82" charset="0"/>
              </a:rPr>
              <a:t>.).</a:t>
            </a:r>
          </a:p>
        </p:txBody>
      </p:sp>
      <p:pic>
        <p:nvPicPr>
          <p:cNvPr id="13" name="Рисунок 12" descr="D:\работа кундер\музей\краевед\P1010103.JPG"/>
          <p:cNvPicPr/>
          <p:nvPr/>
        </p:nvPicPr>
        <p:blipFill>
          <a:blip r:embed="rId3" cstate="print"/>
          <a:srcRect/>
          <a:stretch>
            <a:fillRect/>
          </a:stretch>
        </p:blipFill>
        <p:spPr bwMode="auto">
          <a:xfrm>
            <a:off x="1115616" y="1394174"/>
            <a:ext cx="2783205" cy="2091055"/>
          </a:xfrm>
          <a:prstGeom prst="rect">
            <a:avLst/>
          </a:prstGeom>
          <a:noFill/>
          <a:ln w="9525">
            <a:noFill/>
            <a:miter lim="800000"/>
            <a:headEnd/>
            <a:tailEnd/>
          </a:ln>
          <a:effectLst>
            <a:softEdge rad="63500"/>
          </a:effectLst>
        </p:spPr>
      </p:pic>
      <p:pic>
        <p:nvPicPr>
          <p:cNvPr id="2" name="Рисунок 1"/>
          <p:cNvPicPr>
            <a:picLocks noChangeAspect="1"/>
          </p:cNvPicPr>
          <p:nvPr/>
        </p:nvPicPr>
        <p:blipFill>
          <a:blip r:embed="rId4"/>
          <a:stretch>
            <a:fillRect/>
          </a:stretch>
        </p:blipFill>
        <p:spPr>
          <a:xfrm>
            <a:off x="883053" y="3763739"/>
            <a:ext cx="3567873" cy="2005992"/>
          </a:xfrm>
          <a:prstGeom prst="rect">
            <a:avLst/>
          </a:prstGeom>
        </p:spPr>
      </p:pic>
    </p:spTree>
    <p:extLst>
      <p:ext uri="{BB962C8B-B14F-4D97-AF65-F5344CB8AC3E}">
        <p14:creationId xmlns:p14="http://schemas.microsoft.com/office/powerpoint/2010/main" val="392766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11</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03 марта</a:t>
            </a:r>
            <a:endParaRPr lang="ru-RU" sz="4400" b="1" i="1" dirty="0">
              <a:latin typeface="Gabriola" panose="04040605051002020D02" pitchFamily="82" charset="0"/>
            </a:endParaRPr>
          </a:p>
        </p:txBody>
      </p:sp>
      <p:sp>
        <p:nvSpPr>
          <p:cNvPr id="8" name="TextBox 7"/>
          <p:cNvSpPr txBox="1"/>
          <p:nvPr/>
        </p:nvSpPr>
        <p:spPr>
          <a:xfrm>
            <a:off x="4633402" y="1226893"/>
            <a:ext cx="3963679" cy="4932119"/>
          </a:xfrm>
          <a:prstGeom prst="rect">
            <a:avLst/>
          </a:prstGeom>
          <a:noFill/>
        </p:spPr>
        <p:txBody>
          <a:bodyPr wrap="square" rtlCol="0">
            <a:spAutoFit/>
          </a:bodyPr>
          <a:lstStyle/>
          <a:p>
            <a:pPr algn="just"/>
            <a:r>
              <a:rPr lang="ru-RU" sz="1600" b="1" dirty="0" smtClean="0">
                <a:latin typeface="Gabriola" panose="04040605051002020D02" pitchFamily="82" charset="0"/>
              </a:rPr>
              <a:t>Корчагина Валентина Антоновна </a:t>
            </a:r>
            <a:r>
              <a:rPr lang="ru-RU" sz="1600" dirty="0" smtClean="0">
                <a:latin typeface="Gabriola" panose="04040605051002020D02" pitchFamily="82" charset="0"/>
              </a:rPr>
              <a:t>родилась </a:t>
            </a:r>
            <a:r>
              <a:rPr lang="ru-RU" sz="1600" dirty="0">
                <a:latin typeface="Gabriola" panose="04040605051002020D02" pitchFamily="82" charset="0"/>
              </a:rPr>
              <a:t>в д. Сотники Ханты-Мансийского района. В 1970 году окончила Тобольский педагогический институт по специальности учитель русского языка и литературы. </a:t>
            </a:r>
          </a:p>
          <a:p>
            <a:pPr algn="just"/>
            <a:r>
              <a:rPr lang="ru-RU" sz="1600" dirty="0">
                <a:latin typeface="Gabriola" panose="04040605051002020D02" pitchFamily="82" charset="0"/>
              </a:rPr>
              <a:t>Педагогический стаж работы в Ханты-Мансийском районе - 49 лет. Прошла все ступени педагогической профессии, секретами которой владеет в совершенстве, от учителя до директора школы. Энтузиаст школьного дела, наставник молодых учителей, человек широкого кругозора, авторитетный руководитель. Каждодневный, кропотливый управленческий труд, педагогическое мастерство, творческий поиск отмечены званием «Заслуженный учитель Российской Федерации» (2007), «Ветеран труда» (1996), «Отличник народного просвещения» (1991), памятной медалью «За выдающиеся достижения в развитии Ханты-Мансийского района» (2008).</a:t>
            </a:r>
          </a:p>
          <a:p>
            <a:pPr algn="just"/>
            <a:r>
              <a:rPr lang="ru-RU" sz="1600" dirty="0">
                <a:latin typeface="Gabriola" panose="04040605051002020D02" pitchFamily="82" charset="0"/>
              </a:rPr>
              <a:t>Проживает в п. Бобровский Ханты-Мансийского района</a:t>
            </a:r>
            <a:r>
              <a:rPr lang="ru-RU" sz="1600" dirty="0" smtClean="0">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10</a:t>
            </a:r>
            <a:endParaRPr lang="ru-RU" sz="1600" dirty="0"/>
          </a:p>
        </p:txBody>
      </p:sp>
      <p:pic>
        <p:nvPicPr>
          <p:cNvPr id="11" name="Рисунок 10" descr="C:\Users\Arhiv\Desktop\для календаря 2019\фото для календ 14\Корчагина В.А..JPG"/>
          <p:cNvPicPr/>
          <p:nvPr/>
        </p:nvPicPr>
        <p:blipFill>
          <a:blip r:embed="rId3">
            <a:extLst>
              <a:ext uri="{28A0092B-C50C-407E-A947-70E740481C1C}">
                <a14:useLocalDpi xmlns:a14="http://schemas.microsoft.com/office/drawing/2010/main" val="0"/>
              </a:ext>
            </a:extLst>
          </a:blip>
          <a:srcRect/>
          <a:stretch>
            <a:fillRect/>
          </a:stretch>
        </p:blipFill>
        <p:spPr bwMode="auto">
          <a:xfrm>
            <a:off x="1422137" y="1556792"/>
            <a:ext cx="2480310" cy="3291205"/>
          </a:xfrm>
          <a:prstGeom prst="rect">
            <a:avLst/>
          </a:prstGeom>
          <a:noFill/>
          <a:ln>
            <a:noFill/>
          </a:ln>
          <a:effectLst>
            <a:softEdge rad="63500"/>
          </a:effectLst>
        </p:spPr>
      </p:pic>
      <p:sp>
        <p:nvSpPr>
          <p:cNvPr id="12" name="TextBox 11"/>
          <p:cNvSpPr txBox="1"/>
          <p:nvPr/>
        </p:nvSpPr>
        <p:spPr>
          <a:xfrm>
            <a:off x="661160" y="5145469"/>
            <a:ext cx="3848100" cy="794064"/>
          </a:xfrm>
          <a:prstGeom prst="rect">
            <a:avLst/>
          </a:prstGeom>
          <a:noFill/>
        </p:spPr>
        <p:txBody>
          <a:bodyPr wrap="square" rtlCol="0">
            <a:spAutoFit/>
          </a:bodyPr>
          <a:lstStyle/>
          <a:p>
            <a:pPr algn="just"/>
            <a:r>
              <a:rPr lang="ru-RU" sz="1520" b="1" dirty="0" smtClean="0">
                <a:latin typeface="Gabriola" panose="04040605051002020D02" pitchFamily="82" charset="0"/>
              </a:rPr>
              <a:t>75 </a:t>
            </a:r>
            <a:r>
              <a:rPr lang="ru-RU" sz="1520" b="1" dirty="0">
                <a:latin typeface="Gabriola" panose="04040605051002020D02" pitchFamily="82" charset="0"/>
              </a:rPr>
              <a:t>лет </a:t>
            </a:r>
            <a:r>
              <a:rPr lang="ru-RU" sz="1520" dirty="0">
                <a:latin typeface="Gabriola" panose="04040605051002020D02" pitchFamily="82" charset="0"/>
              </a:rPr>
              <a:t>назад (</a:t>
            </a:r>
            <a:r>
              <a:rPr lang="ru-RU" sz="1520" dirty="0" smtClean="0">
                <a:latin typeface="Gabriola" panose="04040605051002020D02" pitchFamily="82" charset="0"/>
              </a:rPr>
              <a:t>1944) </a:t>
            </a:r>
            <a:r>
              <a:rPr lang="ru-RU" sz="1520" dirty="0">
                <a:latin typeface="Gabriola" panose="04040605051002020D02" pitchFamily="82" charset="0"/>
              </a:rPr>
              <a:t>родилась </a:t>
            </a:r>
            <a:r>
              <a:rPr lang="ru-RU" sz="1520" b="1" dirty="0" smtClean="0">
                <a:latin typeface="Gabriola" panose="04040605051002020D02" pitchFamily="82" charset="0"/>
              </a:rPr>
              <a:t>Корчагина Валентина Антоновна,</a:t>
            </a:r>
            <a:r>
              <a:rPr lang="ru-RU" sz="1520" dirty="0" smtClean="0">
                <a:latin typeface="Gabriola" panose="04040605051002020D02" pitchFamily="82" charset="0"/>
              </a:rPr>
              <a:t> Заслуженный учитель Российской Федерации, Почетный </a:t>
            </a:r>
            <a:r>
              <a:rPr lang="ru-RU" sz="1520" dirty="0">
                <a:latin typeface="Gabriola" panose="04040605051002020D02" pitchFamily="82" charset="0"/>
              </a:rPr>
              <a:t>гражданин Ханты-Мансийского района </a:t>
            </a:r>
            <a:r>
              <a:rPr lang="ru-RU" sz="1520" dirty="0" smtClean="0">
                <a:latin typeface="Gabriola" panose="04040605051002020D02" pitchFamily="82" charset="0"/>
              </a:rPr>
              <a:t>(2011).</a:t>
            </a:r>
          </a:p>
        </p:txBody>
      </p:sp>
    </p:spTree>
    <p:extLst>
      <p:ext uri="{BB962C8B-B14F-4D97-AF65-F5344CB8AC3E}">
        <p14:creationId xmlns:p14="http://schemas.microsoft.com/office/powerpoint/2010/main" val="197342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12</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6 марта</a:t>
            </a:r>
            <a:endParaRPr lang="ru-RU" sz="4400" b="1" i="1" dirty="0">
              <a:latin typeface="Gabriola" panose="04040605051002020D02" pitchFamily="82" charset="0"/>
            </a:endParaRPr>
          </a:p>
        </p:txBody>
      </p:sp>
      <p:sp>
        <p:nvSpPr>
          <p:cNvPr id="8" name="TextBox 7"/>
          <p:cNvSpPr txBox="1"/>
          <p:nvPr/>
        </p:nvSpPr>
        <p:spPr>
          <a:xfrm>
            <a:off x="4682543" y="1384333"/>
            <a:ext cx="3963679" cy="5078313"/>
          </a:xfrm>
          <a:prstGeom prst="rect">
            <a:avLst/>
          </a:prstGeom>
          <a:noFill/>
        </p:spPr>
        <p:txBody>
          <a:bodyPr wrap="square" rtlCol="0">
            <a:spAutoFit/>
          </a:bodyPr>
          <a:lstStyle/>
          <a:p>
            <a:pPr algn="just"/>
            <a:r>
              <a:rPr lang="ru-RU" sz="1600" b="1" dirty="0" smtClean="0">
                <a:latin typeface="Gabriola" panose="04040605051002020D02" pitchFamily="82" charset="0"/>
              </a:rPr>
              <a:t>15 </a:t>
            </a:r>
            <a:r>
              <a:rPr lang="ru-RU" sz="1600" b="1" dirty="0">
                <a:latin typeface="Gabriola" panose="04040605051002020D02" pitchFamily="82" charset="0"/>
              </a:rPr>
              <a:t>лет </a:t>
            </a:r>
            <a:r>
              <a:rPr lang="ru-RU" sz="1600" dirty="0">
                <a:latin typeface="Gabriola" panose="04040605051002020D02" pitchFamily="82" charset="0"/>
              </a:rPr>
              <a:t>назад (2004) в селе Троица Ханты-Мансийского района состоялось торжественное открытие мемориальной доски в честь кавалера Ордена «Знак Почета», Заслуженного работника сельского хозяйства РСФСР, ветерана труда </a:t>
            </a:r>
            <a:r>
              <a:rPr lang="ru-RU" sz="1600" b="1" dirty="0">
                <a:latin typeface="Gabriola" panose="04040605051002020D02" pitchFamily="82" charset="0"/>
              </a:rPr>
              <a:t>Виктора Георгиевича </a:t>
            </a:r>
            <a:r>
              <a:rPr lang="ru-RU" sz="1600" b="1" dirty="0" err="1">
                <a:latin typeface="Gabriola" panose="04040605051002020D02" pitchFamily="82" charset="0"/>
              </a:rPr>
              <a:t>Подпругина</a:t>
            </a:r>
            <a:r>
              <a:rPr lang="ru-RU" sz="1600" dirty="0">
                <a:latin typeface="Gabriola" panose="04040605051002020D02" pitchFamily="82" charset="0"/>
              </a:rPr>
              <a:t>. Муниципальному общеобразовательному учреждению «Средняя общеобразовательная школа с. Троица» присвоено имя </a:t>
            </a:r>
            <a:r>
              <a:rPr lang="ru-RU" sz="1600" dirty="0" err="1">
                <a:latin typeface="Gabriola" panose="04040605051002020D02" pitchFamily="82" charset="0"/>
              </a:rPr>
              <a:t>Подпругина</a:t>
            </a:r>
            <a:r>
              <a:rPr lang="ru-RU" sz="1600" dirty="0">
                <a:latin typeface="Gabriola" panose="04040605051002020D02" pitchFamily="82" charset="0"/>
              </a:rPr>
              <a:t> Виктора Георгиевича.</a:t>
            </a:r>
          </a:p>
          <a:p>
            <a:pPr algn="just"/>
            <a:endParaRPr lang="ru-RU" sz="900" dirty="0">
              <a:latin typeface="Gabriola" panose="04040605051002020D02" pitchFamily="82" charset="0"/>
            </a:endParaRPr>
          </a:p>
          <a:p>
            <a:pPr algn="just"/>
            <a:endParaRPr lang="ru-RU" sz="900" dirty="0" smtClean="0">
              <a:latin typeface="Gabriola" panose="04040605051002020D02" pitchFamily="82" charset="0"/>
            </a:endParaRPr>
          </a:p>
          <a:p>
            <a:pPr algn="just"/>
            <a:endParaRPr lang="ru-RU" sz="900" dirty="0">
              <a:latin typeface="Gabriola" panose="04040605051002020D02" pitchFamily="82" charset="0"/>
            </a:endParaRPr>
          </a:p>
          <a:p>
            <a:pPr algn="just"/>
            <a:endParaRPr lang="ru-RU" sz="900" dirty="0" smtClean="0">
              <a:latin typeface="Gabriola" panose="04040605051002020D02" pitchFamily="82" charset="0"/>
            </a:endParaRPr>
          </a:p>
          <a:p>
            <a:pPr algn="just"/>
            <a:endParaRPr lang="ru-RU" sz="900" dirty="0">
              <a:latin typeface="Gabriola" panose="04040605051002020D02" pitchFamily="82" charset="0"/>
            </a:endParaRPr>
          </a:p>
          <a:p>
            <a:pPr algn="just"/>
            <a:endParaRPr lang="ru-RU" sz="900" dirty="0" smtClean="0">
              <a:latin typeface="Gabriola" panose="04040605051002020D02" pitchFamily="82" charset="0"/>
            </a:endParaRPr>
          </a:p>
          <a:p>
            <a:pPr algn="just"/>
            <a:endParaRPr lang="ru-RU" sz="900" dirty="0">
              <a:latin typeface="Gabriola" panose="04040605051002020D02" pitchFamily="82" charset="0"/>
            </a:endParaRPr>
          </a:p>
          <a:p>
            <a:pPr algn="just"/>
            <a:endParaRPr lang="ru-RU" sz="900" dirty="0" smtClean="0">
              <a:latin typeface="Gabriola" panose="04040605051002020D02" pitchFamily="82" charset="0"/>
            </a:endParaRPr>
          </a:p>
          <a:p>
            <a:pPr algn="just"/>
            <a:endParaRPr lang="ru-RU" sz="900" dirty="0">
              <a:latin typeface="Gabriola" panose="04040605051002020D02" pitchFamily="82" charset="0"/>
            </a:endParaRPr>
          </a:p>
          <a:p>
            <a:pPr algn="just"/>
            <a:endParaRPr lang="ru-RU" sz="900" dirty="0" smtClean="0">
              <a:latin typeface="Gabriola" panose="04040605051002020D02" pitchFamily="82" charset="0"/>
            </a:endParaRPr>
          </a:p>
          <a:p>
            <a:pPr algn="just"/>
            <a:endParaRPr lang="ru-RU" sz="900" dirty="0">
              <a:latin typeface="Gabriola" panose="04040605051002020D02" pitchFamily="82" charset="0"/>
            </a:endParaRPr>
          </a:p>
          <a:p>
            <a:pPr algn="just"/>
            <a:endParaRPr lang="ru-RU" sz="900" dirty="0" smtClean="0">
              <a:latin typeface="Gabriola" panose="04040605051002020D02" pitchFamily="82" charset="0"/>
            </a:endParaRPr>
          </a:p>
          <a:p>
            <a:pPr algn="just"/>
            <a:endParaRPr lang="ru-RU" sz="900" dirty="0">
              <a:latin typeface="Gabriola" panose="04040605051002020D02" pitchFamily="82" charset="0"/>
            </a:endParaRPr>
          </a:p>
          <a:p>
            <a:pPr algn="just"/>
            <a:endParaRPr lang="ru-RU" sz="900" dirty="0" smtClean="0">
              <a:latin typeface="Gabriola" panose="04040605051002020D02" pitchFamily="82" charset="0"/>
            </a:endParaRPr>
          </a:p>
          <a:p>
            <a:pPr algn="just"/>
            <a:endParaRPr lang="ru-RU" sz="900" dirty="0">
              <a:latin typeface="Gabriola" panose="04040605051002020D02" pitchFamily="82" charset="0"/>
            </a:endParaRPr>
          </a:p>
          <a:p>
            <a:pPr algn="just"/>
            <a:endParaRPr lang="ru-RU" sz="900" dirty="0" smtClean="0">
              <a:latin typeface="Gabriola" panose="04040605051002020D02" pitchFamily="82" charset="0"/>
            </a:endParaRPr>
          </a:p>
          <a:p>
            <a:pPr algn="just"/>
            <a:endParaRPr lang="ru-RU" sz="900" dirty="0">
              <a:latin typeface="Gabriola" panose="04040605051002020D02" pitchFamily="82" charset="0"/>
            </a:endParaRPr>
          </a:p>
          <a:p>
            <a:pPr algn="just"/>
            <a:endParaRPr lang="ru-RU" sz="900" dirty="0" smtClean="0">
              <a:latin typeface="Gabriola" panose="04040605051002020D02" pitchFamily="82" charset="0"/>
            </a:endParaRPr>
          </a:p>
          <a:p>
            <a:pPr algn="just"/>
            <a:r>
              <a:rPr lang="ru-RU" sz="900" dirty="0" smtClean="0">
                <a:latin typeface="Gabriola" panose="04040605051002020D02" pitchFamily="82" charset="0"/>
              </a:rPr>
              <a:t>Светлой </a:t>
            </a:r>
            <a:r>
              <a:rPr lang="ru-RU" sz="900" dirty="0">
                <a:latin typeface="Gabriola" panose="04040605051002020D02" pitchFamily="82" charset="0"/>
              </a:rPr>
              <a:t>памяти труженика. // Наш р-н. – 2004. – 11 март</a:t>
            </a:r>
          </a:p>
          <a:p>
            <a:pPr algn="just"/>
            <a:r>
              <a:rPr lang="ru-RU" sz="900" dirty="0">
                <a:latin typeface="Gabriola" panose="04040605051002020D02" pitchFamily="82" charset="0"/>
              </a:rPr>
              <a:t>Архивный отдел администрации Ханты-Мансийского района. </a:t>
            </a:r>
            <a:endParaRPr lang="ru-RU" sz="1600"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11</a:t>
            </a:r>
            <a:endParaRPr lang="ru-RU" sz="1600" dirty="0"/>
          </a:p>
        </p:txBody>
      </p:sp>
      <p:pic>
        <p:nvPicPr>
          <p:cNvPr id="13" name="Рисунок 12" descr="C:\Users\Arhiv\Documents\Сайт (Выставки, Конкурсы)\Госпромхоз\DSC0554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158" y="3805552"/>
            <a:ext cx="3270447" cy="2016224"/>
          </a:xfrm>
          <a:prstGeom prst="rect">
            <a:avLst/>
          </a:prstGeom>
          <a:noFill/>
          <a:ln>
            <a:noFill/>
          </a:ln>
          <a:effectLst>
            <a:softEdge rad="63500"/>
          </a:effectLst>
        </p:spPr>
      </p:pic>
      <p:pic>
        <p:nvPicPr>
          <p:cNvPr id="14" name="Рисунок 13" descr="C:\Users\Arhiv\Desktop\Ф.ФОТОФОНД.Оп.1.Д.77.Лкабинет.jpg"/>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484784"/>
            <a:ext cx="2588199" cy="3356251"/>
          </a:xfrm>
          <a:prstGeom prst="rect">
            <a:avLst/>
          </a:prstGeom>
          <a:noFill/>
          <a:ln>
            <a:noFill/>
          </a:ln>
          <a:effectLst>
            <a:softEdge rad="63500"/>
          </a:effectLst>
        </p:spPr>
      </p:pic>
    </p:spTree>
    <p:extLst>
      <p:ext uri="{BB962C8B-B14F-4D97-AF65-F5344CB8AC3E}">
        <p14:creationId xmlns:p14="http://schemas.microsoft.com/office/powerpoint/2010/main" val="743234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13</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16 апреля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12</a:t>
            </a:r>
            <a:endParaRPr lang="ru-RU" sz="1600" dirty="0"/>
          </a:p>
        </p:txBody>
      </p:sp>
      <p:sp>
        <p:nvSpPr>
          <p:cNvPr id="12" name="TextBox 11"/>
          <p:cNvSpPr txBox="1"/>
          <p:nvPr/>
        </p:nvSpPr>
        <p:spPr>
          <a:xfrm>
            <a:off x="4609006" y="1147007"/>
            <a:ext cx="3922441" cy="5493812"/>
          </a:xfrm>
          <a:prstGeom prst="rect">
            <a:avLst/>
          </a:prstGeom>
          <a:noFill/>
        </p:spPr>
        <p:txBody>
          <a:bodyPr wrap="square" rtlCol="0">
            <a:spAutoFit/>
          </a:bodyPr>
          <a:lstStyle/>
          <a:p>
            <a:pPr algn="just"/>
            <a:r>
              <a:rPr lang="ru-RU" sz="1600" dirty="0" smtClean="0">
                <a:solidFill>
                  <a:schemeClr val="tx1">
                    <a:lumMod val="75000"/>
                    <a:lumOff val="25000"/>
                  </a:schemeClr>
                </a:solidFill>
                <a:latin typeface="Gabriola" panose="04040605051002020D02" pitchFamily="82" charset="0"/>
              </a:rPr>
              <a:t>туберкулезного </a:t>
            </a:r>
            <a:r>
              <a:rPr lang="ru-RU" sz="1600" dirty="0">
                <a:solidFill>
                  <a:schemeClr val="tx1">
                    <a:lumMod val="75000"/>
                    <a:lumOff val="25000"/>
                  </a:schemeClr>
                </a:solidFill>
                <a:latin typeface="Gabriola" panose="04040605051002020D02" pitchFamily="82" charset="0"/>
              </a:rPr>
              <a:t>диспансера в г. </a:t>
            </a:r>
            <a:r>
              <a:rPr lang="ru-RU" sz="1600" dirty="0" smtClean="0">
                <a:solidFill>
                  <a:schemeClr val="tx1">
                    <a:lumMod val="75000"/>
                    <a:lumOff val="25000"/>
                  </a:schemeClr>
                </a:solidFill>
                <a:latin typeface="Gabriola" panose="04040605051002020D02" pitchFamily="82" charset="0"/>
              </a:rPr>
              <a:t>Ханты-Мансийске, </a:t>
            </a:r>
            <a:r>
              <a:rPr lang="ru-RU" sz="1600" dirty="0">
                <a:solidFill>
                  <a:schemeClr val="tx1">
                    <a:lumMod val="75000"/>
                    <a:lumOff val="25000"/>
                  </a:schemeClr>
                </a:solidFill>
                <a:latin typeface="Gabriola" panose="04040605051002020D02" pitchFamily="82" charset="0"/>
              </a:rPr>
              <a:t>заместителем главного врача, </a:t>
            </a:r>
            <a:r>
              <a:rPr lang="ru-RU" sz="1600" dirty="0" smtClean="0">
                <a:solidFill>
                  <a:schemeClr val="tx1">
                    <a:lumMod val="75000"/>
                    <a:lumOff val="25000"/>
                  </a:schemeClr>
                </a:solidFill>
                <a:latin typeface="Gabriola" panose="04040605051002020D02" pitchFamily="82" charset="0"/>
              </a:rPr>
              <a:t>главным </a:t>
            </a:r>
            <a:r>
              <a:rPr lang="ru-RU" sz="1600" dirty="0">
                <a:solidFill>
                  <a:schemeClr val="tx1">
                    <a:lumMod val="75000"/>
                    <a:lumOff val="25000"/>
                  </a:schemeClr>
                </a:solidFill>
                <a:latin typeface="Gabriola" panose="04040605051002020D02" pitchFamily="82" charset="0"/>
              </a:rPr>
              <a:t>врачом, с </a:t>
            </a:r>
            <a:r>
              <a:rPr lang="ru-RU" sz="1600" dirty="0" smtClean="0">
                <a:solidFill>
                  <a:schemeClr val="tx1">
                    <a:lumMod val="75000"/>
                    <a:lumOff val="25000"/>
                  </a:schemeClr>
                </a:solidFill>
                <a:latin typeface="Gabriola" panose="04040605051002020D02" pitchFamily="82" charset="0"/>
              </a:rPr>
              <a:t>врачом-рентгенологом </a:t>
            </a:r>
            <a:r>
              <a:rPr lang="ru-RU" sz="1600" dirty="0" err="1">
                <a:solidFill>
                  <a:schemeClr val="tx1">
                    <a:lumMod val="75000"/>
                    <a:lumOff val="25000"/>
                  </a:schemeClr>
                </a:solidFill>
                <a:latin typeface="Gabriola" panose="04040605051002020D02" pitchFamily="82" charset="0"/>
              </a:rPr>
              <a:t>Луговской</a:t>
            </a:r>
            <a:r>
              <a:rPr lang="ru-RU" sz="1600" dirty="0">
                <a:solidFill>
                  <a:schemeClr val="tx1">
                    <a:lumMod val="75000"/>
                    <a:lumOff val="25000"/>
                  </a:schemeClr>
                </a:solidFill>
                <a:latin typeface="Gabriola" panose="04040605051002020D02" pitchFamily="82" charset="0"/>
              </a:rPr>
              <a:t> участковой больницы в п. </a:t>
            </a:r>
            <a:r>
              <a:rPr lang="ru-RU" sz="1600" dirty="0" err="1" smtClean="0">
                <a:solidFill>
                  <a:schemeClr val="tx1">
                    <a:lumMod val="75000"/>
                    <a:lumOff val="25000"/>
                  </a:schemeClr>
                </a:solidFill>
                <a:latin typeface="Gabriola" panose="04040605051002020D02" pitchFamily="82" charset="0"/>
              </a:rPr>
              <a:t>Луговской</a:t>
            </a:r>
            <a:r>
              <a:rPr lang="ru-RU" sz="1600" dirty="0" smtClean="0">
                <a:solidFill>
                  <a:schemeClr val="tx1">
                    <a:lumMod val="75000"/>
                    <a:lumOff val="25000"/>
                  </a:schemeClr>
                </a:solidFill>
                <a:latin typeface="Gabriola" panose="04040605051002020D02" pitchFamily="82" charset="0"/>
              </a:rPr>
              <a:t>.</a:t>
            </a:r>
          </a:p>
          <a:p>
            <a:pPr algn="just"/>
            <a:r>
              <a:rPr lang="ru-RU" sz="1600" dirty="0" smtClean="0">
                <a:solidFill>
                  <a:schemeClr val="tx1">
                    <a:lumMod val="75000"/>
                    <a:lumOff val="25000"/>
                  </a:schemeClr>
                </a:solidFill>
                <a:latin typeface="Gabriola" panose="04040605051002020D02" pitchFamily="82" charset="0"/>
              </a:rPr>
              <a:t>Николай </a:t>
            </a:r>
            <a:r>
              <a:rPr lang="ru-RU" sz="1600" dirty="0">
                <a:solidFill>
                  <a:schemeClr val="tx1">
                    <a:lumMod val="75000"/>
                    <a:lumOff val="25000"/>
                  </a:schemeClr>
                </a:solidFill>
                <a:latin typeface="Gabriola" panose="04040605051002020D02" pitchFamily="82" charset="0"/>
              </a:rPr>
              <a:t>Михайлович занимался активной общественной деятельностью: неоднократно избирался депутатом сельского и районного Советов, секретарем парторганизации, принимал участие в работе общественных комиссий Совета, исполкома </a:t>
            </a:r>
            <a:r>
              <a:rPr lang="ru-RU" sz="1600" dirty="0" err="1">
                <a:solidFill>
                  <a:schemeClr val="tx1">
                    <a:lumMod val="75000"/>
                    <a:lumOff val="25000"/>
                  </a:schemeClr>
                </a:solidFill>
                <a:latin typeface="Gabriola" panose="04040605051002020D02" pitchFamily="82" charset="0"/>
              </a:rPr>
              <a:t>Луговского</a:t>
            </a:r>
            <a:r>
              <a:rPr lang="ru-RU" sz="1600" dirty="0">
                <a:solidFill>
                  <a:schemeClr val="tx1">
                    <a:lumMod val="75000"/>
                    <a:lumOff val="25000"/>
                  </a:schemeClr>
                </a:solidFill>
                <a:latin typeface="Gabriola" panose="04040605051002020D02" pitchFamily="82" charset="0"/>
              </a:rPr>
              <a:t> сельского Совета.</a:t>
            </a:r>
          </a:p>
          <a:p>
            <a:pPr algn="just"/>
            <a:r>
              <a:rPr lang="ru-RU" sz="1600" dirty="0">
                <a:solidFill>
                  <a:schemeClr val="tx1">
                    <a:lumMod val="75000"/>
                    <a:lumOff val="25000"/>
                  </a:schemeClr>
                </a:solidFill>
                <a:latin typeface="Gabriola" panose="04040605051002020D02" pitchFamily="82" charset="0"/>
              </a:rPr>
              <a:t>За заслуги в развитии здравоохранения, многолетний добросовестный труд и активную деятельность </a:t>
            </a:r>
            <a:r>
              <a:rPr lang="ru-RU" sz="1600" dirty="0" smtClean="0">
                <a:solidFill>
                  <a:schemeClr val="tx1">
                    <a:lumMod val="75000"/>
                    <a:lumOff val="25000"/>
                  </a:schemeClr>
                </a:solidFill>
                <a:latin typeface="Gabriola" panose="04040605051002020D02" pitchFamily="82" charset="0"/>
              </a:rPr>
              <a:t>награжден </a:t>
            </a:r>
            <a:r>
              <a:rPr lang="ru-RU" sz="1600" dirty="0">
                <a:solidFill>
                  <a:schemeClr val="tx1">
                    <a:lumMod val="75000"/>
                    <a:lumOff val="25000"/>
                  </a:schemeClr>
                </a:solidFill>
                <a:latin typeface="Gabriola" panose="04040605051002020D02" pitchFamily="82" charset="0"/>
              </a:rPr>
              <a:t>в </a:t>
            </a:r>
            <a:r>
              <a:rPr lang="ru-RU" sz="1600" dirty="0" smtClean="0">
                <a:solidFill>
                  <a:schemeClr val="tx1">
                    <a:lumMod val="75000"/>
                    <a:lumOff val="25000"/>
                  </a:schemeClr>
                </a:solidFill>
                <a:latin typeface="Gabriola" panose="04040605051002020D02" pitchFamily="82" charset="0"/>
              </a:rPr>
              <a:t>1970г. </a:t>
            </a:r>
            <a:r>
              <a:rPr lang="ru-RU" sz="1600" dirty="0">
                <a:solidFill>
                  <a:schemeClr val="tx1">
                    <a:lumMod val="75000"/>
                    <a:lumOff val="25000"/>
                  </a:schemeClr>
                </a:solidFill>
                <a:latin typeface="Gabriola" panose="04040605051002020D02" pitchFamily="82" charset="0"/>
              </a:rPr>
              <a:t>юбилейной медалью «За доблестный труд в ознаменование 100-летия со дня рождения В. И. Ленина», значком «Отличник здравоохранения», в </a:t>
            </a:r>
            <a:r>
              <a:rPr lang="ru-RU" sz="1600" dirty="0" smtClean="0">
                <a:solidFill>
                  <a:schemeClr val="tx1">
                    <a:lumMod val="75000"/>
                    <a:lumOff val="25000"/>
                  </a:schemeClr>
                </a:solidFill>
                <a:latin typeface="Gabriola" panose="04040605051002020D02" pitchFamily="82" charset="0"/>
              </a:rPr>
              <a:t>1971г. </a:t>
            </a:r>
            <a:r>
              <a:rPr lang="ru-RU" sz="1600" dirty="0">
                <a:solidFill>
                  <a:schemeClr val="tx1">
                    <a:lumMod val="75000"/>
                    <a:lumOff val="25000"/>
                  </a:schemeClr>
                </a:solidFill>
                <a:latin typeface="Gabriola" panose="04040605051002020D02" pitchFamily="82" charset="0"/>
              </a:rPr>
              <a:t>Орденом Трудового Красного Знамени, в </a:t>
            </a:r>
            <a:r>
              <a:rPr lang="ru-RU" sz="1600" dirty="0" smtClean="0">
                <a:solidFill>
                  <a:schemeClr val="tx1">
                    <a:lumMod val="75000"/>
                    <a:lumOff val="25000"/>
                  </a:schemeClr>
                </a:solidFill>
                <a:latin typeface="Gabriola" panose="04040605051002020D02" pitchFamily="82" charset="0"/>
              </a:rPr>
              <a:t>1984г. </a:t>
            </a:r>
            <a:r>
              <a:rPr lang="ru-RU" sz="1600" dirty="0">
                <a:solidFill>
                  <a:schemeClr val="tx1">
                    <a:lumMod val="75000"/>
                    <a:lumOff val="25000"/>
                  </a:schemeClr>
                </a:solidFill>
                <a:latin typeface="Gabriola" panose="04040605051002020D02" pitchFamily="82" charset="0"/>
              </a:rPr>
              <a:t>медалью «Ветеран труда». </a:t>
            </a:r>
            <a:r>
              <a:rPr lang="ru-RU" sz="1600" dirty="0" smtClean="0">
                <a:solidFill>
                  <a:schemeClr val="tx1">
                    <a:lumMod val="75000"/>
                    <a:lumOff val="25000"/>
                  </a:schemeClr>
                </a:solidFill>
                <a:latin typeface="Gabriola" panose="04040605051002020D02" pitchFamily="82" charset="0"/>
              </a:rPr>
              <a:t>02.04.1980г. </a:t>
            </a:r>
            <a:r>
              <a:rPr lang="ru-RU" sz="1600" dirty="0">
                <a:solidFill>
                  <a:schemeClr val="tx1">
                    <a:lumMod val="75000"/>
                    <a:lumOff val="25000"/>
                  </a:schemeClr>
                </a:solidFill>
                <a:latin typeface="Gabriola" panose="04040605051002020D02" pitchFamily="82" charset="0"/>
              </a:rPr>
              <a:t>Н. М. </a:t>
            </a:r>
            <a:r>
              <a:rPr lang="ru-RU" sz="1600" dirty="0" err="1">
                <a:solidFill>
                  <a:schemeClr val="tx1">
                    <a:lumMod val="75000"/>
                    <a:lumOff val="25000"/>
                  </a:schemeClr>
                </a:solidFill>
                <a:latin typeface="Gabriola" panose="04040605051002020D02" pitchFamily="82" charset="0"/>
              </a:rPr>
              <a:t>Брюхову</a:t>
            </a:r>
            <a:r>
              <a:rPr lang="ru-RU" sz="1600" dirty="0">
                <a:solidFill>
                  <a:schemeClr val="tx1">
                    <a:lumMod val="75000"/>
                    <a:lumOff val="25000"/>
                  </a:schemeClr>
                </a:solidFill>
                <a:latin typeface="Gabriola" panose="04040605051002020D02" pitchFamily="82" charset="0"/>
              </a:rPr>
              <a:t> Указом Президиума Верховного Совета РСФСР присвоено почетное звание «Заслуженный врач РСФСР». Отмечен многими почетными грамотами, благодарственными письмами</a:t>
            </a:r>
            <a:r>
              <a:rPr lang="ru-RU" sz="1600" dirty="0" smtClean="0">
                <a:solidFill>
                  <a:schemeClr val="tx1">
                    <a:lumMod val="75000"/>
                    <a:lumOff val="25000"/>
                  </a:schemeClr>
                </a:solidFill>
                <a:latin typeface="Gabriola" panose="04040605051002020D02" pitchFamily="82" charset="0"/>
              </a:rPr>
              <a:t>.</a:t>
            </a:r>
          </a:p>
          <a:p>
            <a:pPr algn="just">
              <a:spcBef>
                <a:spcPts val="600"/>
              </a:spcBef>
            </a:pPr>
            <a:r>
              <a:rPr lang="ru-RU" sz="1000" dirty="0" smtClean="0">
                <a:solidFill>
                  <a:schemeClr val="tx1">
                    <a:lumMod val="75000"/>
                    <a:lumOff val="25000"/>
                  </a:schemeClr>
                </a:solidFill>
                <a:latin typeface="Gabriola" panose="04040605051002020D02" pitchFamily="82" charset="0"/>
              </a:rPr>
              <a:t>Архивный </a:t>
            </a:r>
            <a:r>
              <a:rPr lang="ru-RU" sz="1000" dirty="0">
                <a:solidFill>
                  <a:schemeClr val="tx1">
                    <a:lumMod val="75000"/>
                    <a:lumOff val="25000"/>
                  </a:schemeClr>
                </a:solidFill>
                <a:latin typeface="Gabriola" panose="04040605051002020D02" pitchFamily="82" charset="0"/>
              </a:rPr>
              <a:t>отдел администрации Ханты-Мансийского района. Ф. 31. Оп.3. ДД.1-5. </a:t>
            </a:r>
            <a:endParaRPr lang="ru-RU" sz="1050" dirty="0">
              <a:solidFill>
                <a:schemeClr val="tx1">
                  <a:lumMod val="75000"/>
                  <a:lumOff val="25000"/>
                </a:schemeClr>
              </a:solidFill>
              <a:latin typeface="Gabriola" panose="04040605051002020D02" pitchFamily="82" charset="0"/>
            </a:endParaRPr>
          </a:p>
        </p:txBody>
      </p:sp>
      <p:pic>
        <p:nvPicPr>
          <p:cNvPr id="11" name="Рисунок 10" descr="C:\Users\Arhiv\Desktop\для календаря 2019\фото для календ 14\Брюхов Н.М..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368539"/>
            <a:ext cx="2160240" cy="3023565"/>
          </a:xfrm>
          <a:prstGeom prst="rect">
            <a:avLst/>
          </a:prstGeom>
          <a:noFill/>
          <a:ln>
            <a:noFill/>
          </a:ln>
          <a:effectLst>
            <a:softEdge rad="63500"/>
          </a:effectLst>
        </p:spPr>
      </p:pic>
      <p:sp>
        <p:nvSpPr>
          <p:cNvPr id="13" name="TextBox 12"/>
          <p:cNvSpPr txBox="1"/>
          <p:nvPr/>
        </p:nvSpPr>
        <p:spPr>
          <a:xfrm>
            <a:off x="661160" y="4341283"/>
            <a:ext cx="3848100" cy="794064"/>
          </a:xfrm>
          <a:prstGeom prst="rect">
            <a:avLst/>
          </a:prstGeom>
          <a:noFill/>
        </p:spPr>
        <p:txBody>
          <a:bodyPr wrap="square" rtlCol="0">
            <a:spAutoFit/>
          </a:bodyPr>
          <a:lstStyle/>
          <a:p>
            <a:pPr algn="just"/>
            <a:r>
              <a:rPr lang="ru-RU" sz="1520" b="1" dirty="0" smtClean="0">
                <a:latin typeface="Gabriola" panose="04040605051002020D02" pitchFamily="82" charset="0"/>
              </a:rPr>
              <a:t>85 </a:t>
            </a:r>
            <a:r>
              <a:rPr lang="ru-RU" sz="1520" b="1" dirty="0">
                <a:latin typeface="Gabriola" panose="04040605051002020D02" pitchFamily="82" charset="0"/>
              </a:rPr>
              <a:t>лет </a:t>
            </a:r>
            <a:r>
              <a:rPr lang="ru-RU" sz="1520" dirty="0">
                <a:latin typeface="Gabriola" panose="04040605051002020D02" pitchFamily="82" charset="0"/>
              </a:rPr>
              <a:t>назад (</a:t>
            </a:r>
            <a:r>
              <a:rPr lang="ru-RU" sz="1520" dirty="0" smtClean="0">
                <a:latin typeface="Gabriola" panose="04040605051002020D02" pitchFamily="82" charset="0"/>
              </a:rPr>
              <a:t>1934-2017) родился </a:t>
            </a:r>
            <a:r>
              <a:rPr lang="ru-RU" sz="1520" b="1" dirty="0" err="1" smtClean="0">
                <a:latin typeface="Gabriola" panose="04040605051002020D02" pitchFamily="82" charset="0"/>
              </a:rPr>
              <a:t>Брюхов</a:t>
            </a:r>
            <a:r>
              <a:rPr lang="ru-RU" sz="1520" b="1" dirty="0" smtClean="0">
                <a:latin typeface="Gabriola" panose="04040605051002020D02" pitchFamily="82" charset="0"/>
              </a:rPr>
              <a:t> Николай Михайлович,</a:t>
            </a:r>
            <a:r>
              <a:rPr lang="ru-RU" sz="1520" dirty="0" smtClean="0">
                <a:latin typeface="Gabriola" panose="04040605051002020D02" pitchFamily="82" charset="0"/>
              </a:rPr>
              <a:t> Заслуженный врач РСФСР, </a:t>
            </a:r>
            <a:r>
              <a:rPr lang="ru-RU" sz="1520" dirty="0" err="1" smtClean="0">
                <a:latin typeface="Gabriola" panose="04040605051002020D02" pitchFamily="82" charset="0"/>
              </a:rPr>
              <a:t>фондообразователь</a:t>
            </a:r>
            <a:r>
              <a:rPr lang="ru-RU" sz="1520" dirty="0" smtClean="0">
                <a:latin typeface="Gabriola" panose="04040605051002020D02" pitchFamily="82" charset="0"/>
              </a:rPr>
              <a:t> архивного отдела.</a:t>
            </a:r>
          </a:p>
        </p:txBody>
      </p:sp>
      <p:sp>
        <p:nvSpPr>
          <p:cNvPr id="14" name="TextBox 13"/>
          <p:cNvSpPr txBox="1"/>
          <p:nvPr/>
        </p:nvSpPr>
        <p:spPr>
          <a:xfrm>
            <a:off x="636692" y="5013176"/>
            <a:ext cx="3922441" cy="1569660"/>
          </a:xfrm>
          <a:prstGeom prst="rect">
            <a:avLst/>
          </a:prstGeom>
          <a:noFill/>
        </p:spPr>
        <p:txBody>
          <a:bodyPr wrap="square" rtlCol="0">
            <a:spAutoFit/>
          </a:bodyPr>
          <a:lstStyle/>
          <a:p>
            <a:pPr algn="just"/>
            <a:r>
              <a:rPr lang="ru-RU" sz="1600" dirty="0" err="1" smtClean="0">
                <a:solidFill>
                  <a:schemeClr val="tx1">
                    <a:lumMod val="75000"/>
                    <a:lumOff val="25000"/>
                  </a:schemeClr>
                </a:solidFill>
                <a:latin typeface="Gabriola" panose="04040605051002020D02" pitchFamily="82" charset="0"/>
              </a:rPr>
              <a:t>Брюхов</a:t>
            </a:r>
            <a:r>
              <a:rPr lang="ru-RU" sz="1600" dirty="0" smtClean="0">
                <a:solidFill>
                  <a:schemeClr val="tx1">
                    <a:lumMod val="75000"/>
                    <a:lumOff val="25000"/>
                  </a:schemeClr>
                </a:solidFill>
                <a:latin typeface="Gabriola" panose="04040605051002020D02" pitchFamily="82" charset="0"/>
              </a:rPr>
              <a:t> Николай </a:t>
            </a:r>
            <a:r>
              <a:rPr lang="ru-RU" sz="1600" dirty="0">
                <a:solidFill>
                  <a:schemeClr val="tx1">
                    <a:lumMod val="75000"/>
                    <a:lumOff val="25000"/>
                  </a:schemeClr>
                </a:solidFill>
                <a:latin typeface="Gabriola" panose="04040605051002020D02" pitchFamily="82" charset="0"/>
              </a:rPr>
              <a:t>Михайлович родился в Башкирии д. </a:t>
            </a:r>
            <a:r>
              <a:rPr lang="ru-RU" sz="1600" dirty="0" err="1">
                <a:solidFill>
                  <a:schemeClr val="tx1">
                    <a:lumMod val="75000"/>
                    <a:lumOff val="25000"/>
                  </a:schemeClr>
                </a:solidFill>
                <a:latin typeface="Gabriola" panose="04040605051002020D02" pitchFamily="82" charset="0"/>
              </a:rPr>
              <a:t>Брюховка</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Мишкинского</a:t>
            </a:r>
            <a:r>
              <a:rPr lang="ru-RU" sz="1600" dirty="0">
                <a:solidFill>
                  <a:schemeClr val="tx1">
                    <a:lumMod val="75000"/>
                    <a:lumOff val="25000"/>
                  </a:schemeClr>
                </a:solidFill>
                <a:latin typeface="Gabriola" panose="04040605051002020D02" pitchFamily="82" charset="0"/>
              </a:rPr>
              <a:t> района</a:t>
            </a:r>
            <a:r>
              <a:rPr lang="ru-RU" sz="1600" dirty="0" smtClean="0">
                <a:solidFill>
                  <a:schemeClr val="tx1">
                    <a:lumMod val="75000"/>
                    <a:lumOff val="25000"/>
                  </a:schemeClr>
                </a:solidFill>
                <a:latin typeface="Gabriola" panose="04040605051002020D02" pitchFamily="82" charset="0"/>
              </a:rPr>
              <a:t>. В </a:t>
            </a:r>
            <a:r>
              <a:rPr lang="ru-RU" sz="1600" dirty="0">
                <a:solidFill>
                  <a:schemeClr val="tx1">
                    <a:lumMod val="75000"/>
                    <a:lumOff val="25000"/>
                  </a:schemeClr>
                </a:solidFill>
                <a:latin typeface="Gabriola" panose="04040605051002020D02" pitchFamily="82" charset="0"/>
              </a:rPr>
              <a:t>1953 </a:t>
            </a:r>
            <a:r>
              <a:rPr lang="ru-RU" sz="1600" dirty="0" smtClean="0">
                <a:solidFill>
                  <a:schemeClr val="tx1">
                    <a:lumMod val="75000"/>
                    <a:lumOff val="25000"/>
                  </a:schemeClr>
                </a:solidFill>
                <a:latin typeface="Gabriola" panose="04040605051002020D02" pitchFamily="82" charset="0"/>
              </a:rPr>
              <a:t>году с отличием  окончил </a:t>
            </a:r>
            <a:r>
              <a:rPr lang="ru-RU" sz="1600" dirty="0">
                <a:solidFill>
                  <a:schemeClr val="tx1">
                    <a:lumMod val="75000"/>
                    <a:lumOff val="25000"/>
                  </a:schemeClr>
                </a:solidFill>
                <a:latin typeface="Gabriola" panose="04040605051002020D02" pitchFamily="82" charset="0"/>
              </a:rPr>
              <a:t>медицинский техникум в г. </a:t>
            </a:r>
            <a:r>
              <a:rPr lang="ru-RU" sz="1600" dirty="0" smtClean="0">
                <a:solidFill>
                  <a:schemeClr val="tx1">
                    <a:lumMod val="75000"/>
                    <a:lumOff val="25000"/>
                  </a:schemeClr>
                </a:solidFill>
                <a:latin typeface="Gabriola" panose="04040605051002020D02" pitchFamily="82" charset="0"/>
              </a:rPr>
              <a:t>Бирске. В 1959 году Башкирский медицинский институт. Работал </a:t>
            </a:r>
            <a:r>
              <a:rPr lang="ru-RU" sz="1600" dirty="0">
                <a:solidFill>
                  <a:schemeClr val="tx1">
                    <a:lumMod val="75000"/>
                    <a:lumOff val="25000"/>
                  </a:schemeClr>
                </a:solidFill>
                <a:latin typeface="Gabriola" panose="04040605051002020D02" pitchFamily="82" charset="0"/>
              </a:rPr>
              <a:t>заведующим Ново-</a:t>
            </a:r>
            <a:r>
              <a:rPr lang="ru-RU" sz="1600" dirty="0" err="1">
                <a:solidFill>
                  <a:schemeClr val="tx1">
                    <a:lumMod val="75000"/>
                    <a:lumOff val="25000"/>
                  </a:schemeClr>
                </a:solidFill>
                <a:latin typeface="Gabriola" panose="04040605051002020D02" pitchFamily="82" charset="0"/>
              </a:rPr>
              <a:t>Назымским</a:t>
            </a:r>
            <a:r>
              <a:rPr lang="ru-RU" sz="1600" dirty="0">
                <a:solidFill>
                  <a:schemeClr val="tx1">
                    <a:lumMod val="75000"/>
                    <a:lumOff val="25000"/>
                  </a:schemeClr>
                </a:solidFill>
                <a:latin typeface="Gabriola" panose="04040605051002020D02" pitchFamily="82" charset="0"/>
              </a:rPr>
              <a:t> врачебным участком в селе </a:t>
            </a:r>
            <a:r>
              <a:rPr lang="ru-RU" sz="1600" dirty="0" err="1" smtClean="0">
                <a:solidFill>
                  <a:schemeClr val="tx1">
                    <a:lumMod val="75000"/>
                    <a:lumOff val="25000"/>
                  </a:schemeClr>
                </a:solidFill>
                <a:latin typeface="Gabriola" panose="04040605051002020D02" pitchFamily="82" charset="0"/>
              </a:rPr>
              <a:t>Кышик</a:t>
            </a:r>
            <a:r>
              <a:rPr lang="ru-RU" sz="1600" dirty="0" smtClean="0">
                <a:solidFill>
                  <a:schemeClr val="tx1">
                    <a:lumMod val="75000"/>
                    <a:lumOff val="25000"/>
                  </a:schemeClr>
                </a:solidFill>
                <a:latin typeface="Gabriola" panose="04040605051002020D02" pitchFamily="82" charset="0"/>
              </a:rPr>
              <a:t>, врачом-фтизиатром окружного </a:t>
            </a:r>
            <a:endParaRPr lang="ru-RU" sz="105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68263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14</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a:latin typeface="Gabriola" panose="04040605051002020D02" pitchFamily="82" charset="0"/>
              </a:rPr>
              <a:t>9</a:t>
            </a:r>
            <a:r>
              <a:rPr lang="ru-RU" sz="4400" b="1" i="1" dirty="0" smtClean="0">
                <a:latin typeface="Gabriola" panose="04040605051002020D02" pitchFamily="82" charset="0"/>
              </a:rPr>
              <a:t> апреля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13</a:t>
            </a:r>
            <a:endParaRPr lang="ru-RU" sz="1600" dirty="0"/>
          </a:p>
        </p:txBody>
      </p:sp>
      <p:sp>
        <p:nvSpPr>
          <p:cNvPr id="12" name="TextBox 11"/>
          <p:cNvSpPr txBox="1"/>
          <p:nvPr/>
        </p:nvSpPr>
        <p:spPr>
          <a:xfrm>
            <a:off x="4633402" y="1384333"/>
            <a:ext cx="3922441" cy="4962897"/>
          </a:xfrm>
          <a:prstGeom prst="rect">
            <a:avLst/>
          </a:prstGeom>
          <a:noFill/>
        </p:spPr>
        <p:txBody>
          <a:bodyPr wrap="square" rtlCol="0">
            <a:spAutoFit/>
          </a:bodyPr>
          <a:lstStyle/>
          <a:p>
            <a:r>
              <a:rPr lang="ru-RU" sz="1600" b="1" dirty="0">
                <a:latin typeface="Gabriola" panose="04040605051002020D02" pitchFamily="82" charset="0"/>
              </a:rPr>
              <a:t>60 лет </a:t>
            </a:r>
            <a:r>
              <a:rPr lang="ru-RU" sz="1600" dirty="0">
                <a:latin typeface="Gabriola" panose="04040605051002020D02" pitchFamily="82" charset="0"/>
              </a:rPr>
              <a:t>назад (1959) решением </a:t>
            </a:r>
            <a:r>
              <a:rPr lang="ru-RU" sz="1600" dirty="0" smtClean="0">
                <a:latin typeface="Gabriola" panose="04040605051002020D02" pitchFamily="82" charset="0"/>
              </a:rPr>
              <a:t>Тюменского облисполкома </a:t>
            </a:r>
            <a:r>
              <a:rPr lang="ru-RU" sz="1600" dirty="0">
                <a:latin typeface="Gabriola" panose="04040605051002020D02" pitchFamily="82" charset="0"/>
              </a:rPr>
              <a:t>образованы </a:t>
            </a:r>
            <a:r>
              <a:rPr lang="ru-RU" sz="1600" dirty="0" err="1">
                <a:latin typeface="Gabriola" panose="04040605051002020D02" pitchFamily="82" charset="0"/>
              </a:rPr>
              <a:t>Нялинский</a:t>
            </a:r>
            <a:r>
              <a:rPr lang="ru-RU" sz="1600" dirty="0">
                <a:latin typeface="Gabriola" panose="04040605051002020D02" pitchFamily="82" charset="0"/>
              </a:rPr>
              <a:t> и </a:t>
            </a:r>
            <a:r>
              <a:rPr lang="ru-RU" sz="1600" dirty="0" err="1">
                <a:latin typeface="Gabriola" panose="04040605051002020D02" pitchFamily="82" charset="0"/>
              </a:rPr>
              <a:t>Урманный</a:t>
            </a:r>
            <a:r>
              <a:rPr lang="ru-RU" sz="1600" dirty="0">
                <a:latin typeface="Gabriola" panose="04040605051002020D02" pitchFamily="82" charset="0"/>
              </a:rPr>
              <a:t> сельсоветы, упразднены </a:t>
            </a:r>
            <a:r>
              <a:rPr lang="ru-RU" sz="1600" dirty="0" err="1">
                <a:latin typeface="Gabriola" panose="04040605051002020D02" pitchFamily="82" charset="0"/>
              </a:rPr>
              <a:t>Коневский</a:t>
            </a:r>
            <a:r>
              <a:rPr lang="ru-RU" sz="1600" dirty="0">
                <a:latin typeface="Gabriola" panose="04040605051002020D02" pitchFamily="82" charset="0"/>
              </a:rPr>
              <a:t> и </a:t>
            </a:r>
            <a:r>
              <a:rPr lang="ru-RU" sz="1600" dirty="0" err="1">
                <a:latin typeface="Gabriola" panose="04040605051002020D02" pitchFamily="82" charset="0"/>
              </a:rPr>
              <a:t>Реполовский</a:t>
            </a:r>
            <a:r>
              <a:rPr lang="ru-RU" sz="1600" dirty="0">
                <a:latin typeface="Gabriola" panose="04040605051002020D02" pitchFamily="82" charset="0"/>
              </a:rPr>
              <a:t> сельсоветы, </a:t>
            </a:r>
            <a:r>
              <a:rPr lang="ru-RU" sz="1600" dirty="0" err="1">
                <a:latin typeface="Gabriola" panose="04040605051002020D02" pitchFamily="82" charset="0"/>
              </a:rPr>
              <a:t>Востыхоевский</a:t>
            </a:r>
            <a:r>
              <a:rPr lang="ru-RU" sz="1600" dirty="0">
                <a:latin typeface="Gabriola" panose="04040605051002020D02" pitchFamily="82" charset="0"/>
              </a:rPr>
              <a:t> сельсовет переименован в </a:t>
            </a:r>
            <a:r>
              <a:rPr lang="ru-RU" sz="1600" dirty="0" err="1">
                <a:latin typeface="Gabriola" panose="04040605051002020D02" pitchFamily="82" charset="0"/>
              </a:rPr>
              <a:t>Маткинский</a:t>
            </a:r>
            <a:r>
              <a:rPr lang="ru-RU" sz="1600" dirty="0">
                <a:latin typeface="Gabriola" panose="04040605051002020D02" pitchFamily="82" charset="0"/>
              </a:rPr>
              <a:t>, Троицкий в </a:t>
            </a:r>
            <a:r>
              <a:rPr lang="ru-RU" sz="1600" dirty="0" err="1">
                <a:latin typeface="Gabriola" panose="04040605051002020D02" pitchFamily="82" charset="0"/>
              </a:rPr>
              <a:t>Луговской</a:t>
            </a:r>
            <a:r>
              <a:rPr lang="ru-RU" sz="1600" dirty="0">
                <a:latin typeface="Gabriola" panose="04040605051002020D02" pitchFamily="82" charset="0"/>
              </a:rPr>
              <a:t>, </a:t>
            </a:r>
            <a:r>
              <a:rPr lang="ru-RU" sz="1600" dirty="0" err="1">
                <a:latin typeface="Gabriola" panose="04040605051002020D02" pitchFamily="82" charset="0"/>
              </a:rPr>
              <a:t>Филинский</a:t>
            </a:r>
            <a:r>
              <a:rPr lang="ru-RU" sz="1600" dirty="0">
                <a:latin typeface="Gabriola" panose="04040605051002020D02" pitchFamily="82" charset="0"/>
              </a:rPr>
              <a:t> в </a:t>
            </a:r>
            <a:r>
              <a:rPr lang="ru-RU" sz="1600" dirty="0" err="1">
                <a:latin typeface="Gabriola" panose="04040605051002020D02" pitchFamily="82" charset="0"/>
              </a:rPr>
              <a:t>Цингалинский</a:t>
            </a:r>
            <a:r>
              <a:rPr lang="ru-RU" sz="1600" dirty="0">
                <a:latin typeface="Gabriola" panose="04040605051002020D02" pitchFamily="82" charset="0"/>
              </a:rPr>
              <a:t>.</a:t>
            </a:r>
          </a:p>
          <a:p>
            <a:r>
              <a:rPr lang="ru-RU" sz="1600" dirty="0">
                <a:latin typeface="Gabriola" panose="04040605051002020D02" pitchFamily="82" charset="0"/>
              </a:rPr>
              <a:t> </a:t>
            </a: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endParaRPr lang="ru-RU" sz="1050" dirty="0">
              <a:latin typeface="Gabriola" panose="04040605051002020D02" pitchFamily="82" charset="0"/>
            </a:endParaRPr>
          </a:p>
          <a:p>
            <a:pPr lvl="0"/>
            <a:endParaRPr lang="ru-RU" sz="1050" dirty="0" smtClean="0">
              <a:latin typeface="Gabriola" panose="04040605051002020D02" pitchFamily="82" charset="0"/>
            </a:endParaRPr>
          </a:p>
          <a:p>
            <a:pPr lvl="0"/>
            <a:r>
              <a:rPr lang="ru-RU" sz="1050" dirty="0" smtClean="0">
                <a:latin typeface="Gabriola" panose="04040605051002020D02" pitchFamily="82" charset="0"/>
              </a:rPr>
              <a:t>Краткий </a:t>
            </a:r>
            <a:r>
              <a:rPr lang="ru-RU" sz="1050" dirty="0">
                <a:latin typeface="Gabriola" panose="04040605051002020D02" pitchFamily="82" charset="0"/>
              </a:rPr>
              <a:t>справочник по фондам архивных отделов районов Ханты-Мансийского автономного округа-Югры.- Ханты-Мансийск, 2010. – Т. 4.-С. 294. </a:t>
            </a:r>
            <a:endParaRPr lang="ru-RU" sz="1600" dirty="0">
              <a:solidFill>
                <a:schemeClr val="tx1">
                  <a:lumMod val="75000"/>
                  <a:lumOff val="25000"/>
                </a:schemeClr>
              </a:solidFill>
              <a:latin typeface="Gabriola" panose="04040605051002020D02" pitchFamily="82" charset="0"/>
            </a:endParaRPr>
          </a:p>
        </p:txBody>
      </p:sp>
      <p:pic>
        <p:nvPicPr>
          <p:cNvPr id="11" name="Рисунок 10" descr="C:\Users\Arhiv\Documents\Сайт (Выставки, Конкурсы)\Самаровский район в лицах и документах\17_1_25 самодельные карты\doc201206041035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484784"/>
            <a:ext cx="1800200" cy="1399282"/>
          </a:xfrm>
          <a:prstGeom prst="rect">
            <a:avLst/>
          </a:prstGeom>
          <a:noFill/>
          <a:ln>
            <a:noFill/>
          </a:ln>
          <a:effectLst>
            <a:softEdge rad="63500"/>
          </a:effectLst>
        </p:spPr>
      </p:pic>
      <p:pic>
        <p:nvPicPr>
          <p:cNvPr id="14" name="Рисунок 13" descr="C:\Users\Arhiv\Documents\Сайт (Выставки, Конкурсы)\Самаровский район в лицах и документах\17_1_25 самодельные карты\doc2012060410405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2996952"/>
            <a:ext cx="2086868" cy="1430060"/>
          </a:xfrm>
          <a:prstGeom prst="rect">
            <a:avLst/>
          </a:prstGeom>
          <a:noFill/>
          <a:ln>
            <a:noFill/>
          </a:ln>
          <a:effectLst>
            <a:softEdge rad="38100"/>
          </a:effectLst>
        </p:spPr>
      </p:pic>
      <p:pic>
        <p:nvPicPr>
          <p:cNvPr id="15" name="Рисунок 14" descr="C:\Users\Arhiv\Documents\Сайт (Выставки, Конкурсы)\Самаровский район в лицах и документах\17_1_25 самодельные карты\doc2012060410393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772" y="4646402"/>
            <a:ext cx="2300154" cy="1415921"/>
          </a:xfrm>
          <a:prstGeom prst="rect">
            <a:avLst/>
          </a:prstGeom>
          <a:noFill/>
          <a:ln>
            <a:noFill/>
          </a:ln>
          <a:effectLst>
            <a:softEdge rad="25400"/>
          </a:effectLst>
        </p:spPr>
      </p:pic>
    </p:spTree>
    <p:extLst>
      <p:ext uri="{BB962C8B-B14F-4D97-AF65-F5344CB8AC3E}">
        <p14:creationId xmlns:p14="http://schemas.microsoft.com/office/powerpoint/2010/main" val="377355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15</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22 апреля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14</a:t>
            </a:r>
            <a:endParaRPr lang="ru-RU" sz="1600" dirty="0"/>
          </a:p>
        </p:txBody>
      </p:sp>
      <p:sp>
        <p:nvSpPr>
          <p:cNvPr id="11" name="TextBox 10"/>
          <p:cNvSpPr txBox="1"/>
          <p:nvPr/>
        </p:nvSpPr>
        <p:spPr>
          <a:xfrm>
            <a:off x="4682825" y="1261448"/>
            <a:ext cx="3720116" cy="5126019"/>
          </a:xfrm>
          <a:prstGeom prst="rect">
            <a:avLst/>
          </a:prstGeom>
          <a:noFill/>
        </p:spPr>
        <p:txBody>
          <a:bodyPr wrap="square" rtlCol="0">
            <a:spAutoFit/>
          </a:bodyPr>
          <a:lstStyle/>
          <a:p>
            <a:pPr algn="just"/>
            <a:r>
              <a:rPr lang="ru-RU" sz="1600" b="1" dirty="0" err="1" smtClean="0">
                <a:latin typeface="Gabriola" panose="04040605051002020D02" pitchFamily="82" charset="0"/>
              </a:rPr>
              <a:t>Вайветкина</a:t>
            </a:r>
            <a:r>
              <a:rPr lang="ru-RU" sz="1600" b="1" dirty="0" smtClean="0">
                <a:latin typeface="Gabriola" panose="04040605051002020D02" pitchFamily="82" charset="0"/>
              </a:rPr>
              <a:t> Мария Кондратьевна </a:t>
            </a:r>
            <a:r>
              <a:rPr lang="ru-RU" sz="1600" dirty="0" smtClean="0">
                <a:latin typeface="Gabriola" panose="04040605051002020D02" pitchFamily="82" charset="0"/>
              </a:rPr>
              <a:t>родилась </a:t>
            </a:r>
            <a:r>
              <a:rPr lang="ru-RU" sz="1600" dirty="0">
                <a:latin typeface="Gabriola" panose="04040605051002020D02" pitchFamily="82" charset="0"/>
              </a:rPr>
              <a:t>в деревне </a:t>
            </a:r>
            <a:r>
              <a:rPr lang="ru-RU" sz="1600" dirty="0" err="1">
                <a:latin typeface="Gabriola" panose="04040605051002020D02" pitchFamily="82" charset="0"/>
              </a:rPr>
              <a:t>Нюркой</a:t>
            </a:r>
            <a:r>
              <a:rPr lang="ru-RU" sz="1600" dirty="0">
                <a:latin typeface="Gabriola" panose="04040605051002020D02" pitchFamily="82" charset="0"/>
              </a:rPr>
              <a:t> </a:t>
            </a:r>
            <a:r>
              <a:rPr lang="ru-RU" sz="1600" dirty="0" err="1">
                <a:latin typeface="Gabriola" panose="04040605051002020D02" pitchFamily="82" charset="0"/>
              </a:rPr>
              <a:t>Кондинского</a:t>
            </a:r>
            <a:r>
              <a:rPr lang="ru-RU" sz="1600" dirty="0">
                <a:latin typeface="Gabriola" panose="04040605051002020D02" pitchFamily="82" charset="0"/>
              </a:rPr>
              <a:t> района. Трудовую деятельность начала в 11 лет на </a:t>
            </a:r>
            <a:r>
              <a:rPr lang="ru-RU" sz="1600" dirty="0" err="1">
                <a:latin typeface="Gabriola" panose="04040605051002020D02" pitchFamily="82" charset="0"/>
              </a:rPr>
              <a:t>рыбозаготовках</a:t>
            </a:r>
            <a:r>
              <a:rPr lang="ru-RU" sz="1600" dirty="0">
                <a:latin typeface="Gabriola" panose="04040605051002020D02" pitchFamily="82" charset="0"/>
              </a:rPr>
              <a:t>. Во время Великой Отечественной войны работала на заготовке леса. В 1952 году по переселению переехала в деревню </a:t>
            </a:r>
            <a:r>
              <a:rPr lang="ru-RU" sz="1600" dirty="0" err="1">
                <a:latin typeface="Gabriola" panose="04040605051002020D02" pitchFamily="82" charset="0"/>
              </a:rPr>
              <a:t>Согом</a:t>
            </a:r>
            <a:r>
              <a:rPr lang="ru-RU" sz="1600" dirty="0">
                <a:latin typeface="Gabriola" panose="04040605051002020D02" pitchFamily="82" charset="0"/>
              </a:rPr>
              <a:t> Ханты-Мансийского района. С 1968 по 1979 год работала звероводом на звероферме, ухаживала за поголовьем лис. На протяжении многих лет оставалась в числе лучших звероводов округа.</a:t>
            </a:r>
          </a:p>
          <a:p>
            <a:pPr algn="just"/>
            <a:r>
              <a:rPr lang="ru-RU" sz="1600" dirty="0">
                <a:latin typeface="Gabriola" panose="04040605051002020D02" pitchFamily="82" charset="0"/>
              </a:rPr>
              <a:t>Награждена орденом «Материнская слава», нагрудными знаками «Почетный колхозник» (1981), «Победитель социалистического соревнования».</a:t>
            </a:r>
          </a:p>
          <a:p>
            <a:pPr algn="just"/>
            <a:r>
              <a:rPr lang="ru-RU" sz="1520" dirty="0">
                <a:latin typeface="Gabriola" panose="04040605051002020D02" pitchFamily="82" charset="0"/>
              </a:rPr>
              <a:t> </a:t>
            </a:r>
            <a:endParaRPr lang="ru-RU" sz="1520" dirty="0" smtClean="0">
              <a:latin typeface="Gabriola" panose="04040605051002020D02" pitchFamily="82" charset="0"/>
            </a:endParaRPr>
          </a:p>
          <a:p>
            <a:pPr algn="just"/>
            <a:endParaRPr lang="ru-RU" sz="1520" dirty="0">
              <a:latin typeface="Gabriola" panose="04040605051002020D02" pitchFamily="82" charset="0"/>
            </a:endParaRPr>
          </a:p>
          <a:p>
            <a:pPr algn="just"/>
            <a:endParaRPr lang="ru-RU" sz="1520" dirty="0">
              <a:latin typeface="Gabriola" panose="04040605051002020D02" pitchFamily="82" charset="0"/>
            </a:endParaRPr>
          </a:p>
          <a:p>
            <a:pPr algn="just"/>
            <a:r>
              <a:rPr lang="ru-RU" sz="1050" dirty="0">
                <a:latin typeface="Gabriola" panose="04040605051002020D02" pitchFamily="82" charset="0"/>
              </a:rPr>
              <a:t>1. Загайнов, М. Таежный </a:t>
            </a:r>
            <a:r>
              <a:rPr lang="ru-RU" sz="1050" dirty="0" err="1">
                <a:latin typeface="Gabriola" panose="04040605051002020D02" pitchFamily="82" charset="0"/>
              </a:rPr>
              <a:t>Согом</a:t>
            </a:r>
            <a:r>
              <a:rPr lang="ru-RU" sz="1050" dirty="0">
                <a:latin typeface="Gabriola" panose="04040605051002020D02" pitchFamily="82" charset="0"/>
              </a:rPr>
              <a:t> / М. Загайнов // Ленин. правда. – 1972. – 29 марта.</a:t>
            </a:r>
          </a:p>
          <a:p>
            <a:pPr algn="just"/>
            <a:r>
              <a:rPr lang="ru-RU" sz="1050" dirty="0">
                <a:latin typeface="Gabriola" panose="04040605051002020D02" pitchFamily="82" charset="0"/>
              </a:rPr>
              <a:t>2. Еременко, А. День национального села / А. Еременко // Ленин. правда. – 1987. – 4апр.</a:t>
            </a:r>
          </a:p>
          <a:p>
            <a:pPr algn="just"/>
            <a:r>
              <a:rPr lang="ru-RU" sz="1050" dirty="0">
                <a:latin typeface="Gabriola" panose="04040605051002020D02" pitchFamily="82" charset="0"/>
              </a:rPr>
              <a:t>3. Рябов А. Сильные духом / А. Рябов // Приближали как могли... : участники трудового фронта Ханты-</a:t>
            </a:r>
            <a:r>
              <a:rPr lang="ru-RU" sz="1050" dirty="0" err="1">
                <a:latin typeface="Gabriola" panose="04040605051002020D02" pitchFamily="82" charset="0"/>
              </a:rPr>
              <a:t>Манс</a:t>
            </a:r>
            <a:r>
              <a:rPr lang="ru-RU" sz="1050" dirty="0">
                <a:latin typeface="Gabriola" panose="04040605051002020D02" pitchFamily="82" charset="0"/>
              </a:rPr>
              <a:t>. р-на в годы Велик. Отечеств. войны. – Шадринск, 2006. – С.142</a:t>
            </a:r>
            <a:r>
              <a:rPr lang="ru-RU" sz="1050" dirty="0" smtClean="0">
                <a:latin typeface="Gabriola" panose="04040605051002020D02" pitchFamily="82" charset="0"/>
              </a:rPr>
              <a:t>.</a:t>
            </a:r>
            <a:endParaRPr lang="ru-RU" sz="1050" b="1" dirty="0">
              <a:latin typeface="Gabriola" panose="04040605051002020D02" pitchFamily="82" charset="0"/>
            </a:endParaRPr>
          </a:p>
        </p:txBody>
      </p:sp>
      <p:pic>
        <p:nvPicPr>
          <p:cNvPr id="7" name="Рисунок 6"/>
          <p:cNvPicPr>
            <a:picLocks noChangeAspect="1"/>
          </p:cNvPicPr>
          <p:nvPr/>
        </p:nvPicPr>
        <p:blipFill>
          <a:blip r:embed="rId3"/>
          <a:stretch>
            <a:fillRect/>
          </a:stretch>
        </p:blipFill>
        <p:spPr>
          <a:xfrm>
            <a:off x="1403648" y="1628800"/>
            <a:ext cx="2469094" cy="3343946"/>
          </a:xfrm>
          <a:prstGeom prst="rect">
            <a:avLst/>
          </a:prstGeom>
        </p:spPr>
      </p:pic>
      <p:sp>
        <p:nvSpPr>
          <p:cNvPr id="12" name="TextBox 11"/>
          <p:cNvSpPr txBox="1"/>
          <p:nvPr/>
        </p:nvSpPr>
        <p:spPr>
          <a:xfrm>
            <a:off x="661161" y="5145469"/>
            <a:ext cx="3848100" cy="794064"/>
          </a:xfrm>
          <a:prstGeom prst="rect">
            <a:avLst/>
          </a:prstGeom>
          <a:noFill/>
        </p:spPr>
        <p:txBody>
          <a:bodyPr wrap="square" rtlCol="0">
            <a:spAutoFit/>
          </a:bodyPr>
          <a:lstStyle/>
          <a:p>
            <a:pPr algn="just"/>
            <a:r>
              <a:rPr lang="ru-RU" sz="1520" b="1" dirty="0" smtClean="0">
                <a:latin typeface="Gabriola" panose="04040605051002020D02" pitchFamily="82" charset="0"/>
              </a:rPr>
              <a:t>90 </a:t>
            </a:r>
            <a:r>
              <a:rPr lang="ru-RU" sz="1520" b="1" dirty="0">
                <a:latin typeface="Gabriola" panose="04040605051002020D02" pitchFamily="82" charset="0"/>
              </a:rPr>
              <a:t>лет </a:t>
            </a:r>
            <a:r>
              <a:rPr lang="ru-RU" sz="1520" dirty="0">
                <a:latin typeface="Gabriola" panose="04040605051002020D02" pitchFamily="82" charset="0"/>
              </a:rPr>
              <a:t>назад (</a:t>
            </a:r>
            <a:r>
              <a:rPr lang="ru-RU" sz="1520" dirty="0" smtClean="0">
                <a:latin typeface="Gabriola" panose="04040605051002020D02" pitchFamily="82" charset="0"/>
              </a:rPr>
              <a:t>1929-2009) родилась </a:t>
            </a:r>
            <a:r>
              <a:rPr lang="ru-RU" sz="1520" b="1" dirty="0" err="1" smtClean="0">
                <a:latin typeface="Gabriola" panose="04040605051002020D02" pitchFamily="82" charset="0"/>
              </a:rPr>
              <a:t>Вайветкина</a:t>
            </a:r>
            <a:r>
              <a:rPr lang="ru-RU" sz="1520" b="1" dirty="0" smtClean="0">
                <a:latin typeface="Gabriola" panose="04040605051002020D02" pitchFamily="82" charset="0"/>
              </a:rPr>
              <a:t> Мария Кондратьевна,</a:t>
            </a:r>
            <a:r>
              <a:rPr lang="ru-RU" sz="1520" dirty="0" smtClean="0">
                <a:latin typeface="Gabriola" panose="04040605051002020D02" pitchFamily="82" charset="0"/>
              </a:rPr>
              <a:t> Почетный гражданин Ханты-Мансийского района (2000)</a:t>
            </a:r>
          </a:p>
        </p:txBody>
      </p:sp>
    </p:spTree>
    <p:extLst>
      <p:ext uri="{BB962C8B-B14F-4D97-AF65-F5344CB8AC3E}">
        <p14:creationId xmlns:p14="http://schemas.microsoft.com/office/powerpoint/2010/main" val="1632568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16</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18 мая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15</a:t>
            </a:r>
            <a:endParaRPr lang="ru-RU" sz="1600" dirty="0"/>
          </a:p>
        </p:txBody>
      </p:sp>
      <p:sp>
        <p:nvSpPr>
          <p:cNvPr id="11" name="TextBox 10"/>
          <p:cNvSpPr txBox="1"/>
          <p:nvPr/>
        </p:nvSpPr>
        <p:spPr>
          <a:xfrm>
            <a:off x="4627019" y="1193403"/>
            <a:ext cx="3972241" cy="4247317"/>
          </a:xfrm>
          <a:prstGeom prst="rect">
            <a:avLst/>
          </a:prstGeom>
          <a:noFill/>
        </p:spPr>
        <p:txBody>
          <a:bodyPr wrap="square" rtlCol="0">
            <a:spAutoFit/>
          </a:bodyPr>
          <a:lstStyle/>
          <a:p>
            <a:pPr algn="just"/>
            <a:r>
              <a:rPr lang="ru-RU" sz="1500" b="1" dirty="0" err="1">
                <a:latin typeface="Gabriola" panose="04040605051002020D02" pitchFamily="82" charset="0"/>
              </a:rPr>
              <a:t>Бондач</a:t>
            </a:r>
            <a:r>
              <a:rPr lang="ru-RU" sz="1500" b="1" dirty="0">
                <a:latin typeface="Gabriola" panose="04040605051002020D02" pitchFamily="82" charset="0"/>
              </a:rPr>
              <a:t> Евгений </a:t>
            </a:r>
            <a:r>
              <a:rPr lang="ru-RU" sz="1500" b="1" dirty="0" smtClean="0">
                <a:latin typeface="Gabriola" panose="04040605051002020D02" pitchFamily="82" charset="0"/>
              </a:rPr>
              <a:t>Андреевич </a:t>
            </a:r>
            <a:r>
              <a:rPr lang="ru-RU" sz="1500" dirty="0" smtClean="0">
                <a:latin typeface="Gabriola" panose="04040605051002020D02" pitchFamily="82" charset="0"/>
              </a:rPr>
              <a:t>родился </a:t>
            </a:r>
            <a:r>
              <a:rPr lang="ru-RU" sz="1500" dirty="0">
                <a:latin typeface="Gabriola" panose="04040605051002020D02" pitchFamily="82" charset="0"/>
              </a:rPr>
              <a:t>в селе </a:t>
            </a:r>
            <a:r>
              <a:rPr lang="ru-RU" sz="1500" dirty="0" err="1">
                <a:latin typeface="Gabriola" panose="04040605051002020D02" pitchFamily="82" charset="0"/>
              </a:rPr>
              <a:t>Буяни</a:t>
            </a:r>
            <a:r>
              <a:rPr lang="ru-RU" sz="1500" dirty="0">
                <a:latin typeface="Gabriola" panose="04040605051002020D02" pitchFamily="82" charset="0"/>
              </a:rPr>
              <a:t> </a:t>
            </a:r>
            <a:r>
              <a:rPr lang="ru-RU" sz="1500" dirty="0" err="1">
                <a:latin typeface="Gabriola" panose="04040605051002020D02" pitchFamily="82" charset="0"/>
              </a:rPr>
              <a:t>Торченского</a:t>
            </a:r>
            <a:r>
              <a:rPr lang="ru-RU" sz="1500" dirty="0">
                <a:latin typeface="Gabriola" panose="04040605051002020D02" pitchFamily="82" charset="0"/>
              </a:rPr>
              <a:t> района Волынской области. Окончил 4 класса школы. В </a:t>
            </a:r>
            <a:r>
              <a:rPr lang="ru-RU" sz="1500" dirty="0" smtClean="0">
                <a:latin typeface="Gabriola" panose="04040605051002020D02" pitchFamily="82" charset="0"/>
              </a:rPr>
              <a:t>1941г. </a:t>
            </a:r>
            <a:r>
              <a:rPr lang="ru-RU" sz="1500" dirty="0">
                <a:latin typeface="Gabriola" panose="04040605051002020D02" pitchFamily="82" charset="0"/>
              </a:rPr>
              <a:t>за месяц до Великой Отечественной войны, семью выслали в Западную Сибирь. В </a:t>
            </a:r>
            <a:r>
              <a:rPr lang="ru-RU" sz="1500" dirty="0" smtClean="0">
                <a:latin typeface="Gabriola" panose="04040605051002020D02" pitchFamily="82" charset="0"/>
              </a:rPr>
              <a:t>1942г. </a:t>
            </a:r>
            <a:r>
              <a:rPr lang="ru-RU" sz="1500" dirty="0">
                <a:latin typeface="Gabriola" panose="04040605051002020D02" pitchFamily="82" charset="0"/>
              </a:rPr>
              <a:t>перевели в деревню Чага Ханты-Мансийского района. В начале трудовой деятельности занимался охотой. С 1950 по </a:t>
            </a:r>
            <a:r>
              <a:rPr lang="ru-RU" sz="1500" dirty="0" smtClean="0">
                <a:latin typeface="Gabriola" panose="04040605051002020D02" pitchFamily="82" charset="0"/>
              </a:rPr>
              <a:t>1955г. </a:t>
            </a:r>
            <a:r>
              <a:rPr lang="ru-RU" sz="1500" dirty="0">
                <a:latin typeface="Gabriola" panose="04040605051002020D02" pitchFamily="82" charset="0"/>
              </a:rPr>
              <a:t>работал на лесозаготовках, рыбачил, был бригадиром полеводов и конного обоза. В </a:t>
            </a:r>
            <a:r>
              <a:rPr lang="ru-RU" sz="1500" dirty="0" smtClean="0">
                <a:latin typeface="Gabriola" panose="04040605051002020D02" pitchFamily="82" charset="0"/>
              </a:rPr>
              <a:t>1955г. </a:t>
            </a:r>
            <a:r>
              <a:rPr lang="ru-RU" sz="1500" dirty="0">
                <a:latin typeface="Gabriola" panose="04040605051002020D02" pitchFamily="82" charset="0"/>
              </a:rPr>
              <a:t>переехал в село </a:t>
            </a:r>
            <a:r>
              <a:rPr lang="ru-RU" sz="1500" dirty="0" err="1">
                <a:latin typeface="Gabriola" panose="04040605051002020D02" pitchFamily="82" charset="0"/>
              </a:rPr>
              <a:t>Базьяны</a:t>
            </a:r>
            <a:r>
              <a:rPr lang="ru-RU" sz="1500" dirty="0">
                <a:latin typeface="Gabriola" panose="04040605051002020D02" pitchFamily="82" charset="0"/>
              </a:rPr>
              <a:t>. </a:t>
            </a:r>
            <a:r>
              <a:rPr lang="ru-RU" sz="1500" dirty="0" smtClean="0">
                <a:latin typeface="Gabriola" panose="04040605051002020D02" pitchFamily="82" charset="0"/>
              </a:rPr>
              <a:t>Работал </a:t>
            </a:r>
            <a:r>
              <a:rPr lang="ru-RU" sz="1500" dirty="0">
                <a:latin typeface="Gabriola" panose="04040605051002020D02" pitchFamily="82" charset="0"/>
              </a:rPr>
              <a:t>бригадиром полеводов. С </a:t>
            </a:r>
            <a:r>
              <a:rPr lang="ru-RU" sz="1500" dirty="0" smtClean="0">
                <a:latin typeface="Gabriola" panose="04040605051002020D02" pitchFamily="82" charset="0"/>
              </a:rPr>
              <a:t>1958 года </a:t>
            </a:r>
            <a:r>
              <a:rPr lang="ru-RU" sz="1500" dirty="0">
                <a:latin typeface="Gabriola" panose="04040605051002020D02" pitchFamily="82" charset="0"/>
              </a:rPr>
              <a:t>– бригадир </a:t>
            </a:r>
            <a:r>
              <a:rPr lang="ru-RU" sz="1500" dirty="0" err="1">
                <a:latin typeface="Gabriola" panose="04040605051002020D02" pitchFamily="82" charset="0"/>
              </a:rPr>
              <a:t>рыбодобычи</a:t>
            </a:r>
            <a:r>
              <a:rPr lang="ru-RU" sz="1500" dirty="0">
                <a:latin typeface="Gabriola" panose="04040605051002020D02" pitchFamily="82" charset="0"/>
              </a:rPr>
              <a:t> в рыболовецком колхозе «Рассвет» Ханты-Мансийского района.</a:t>
            </a:r>
          </a:p>
          <a:p>
            <a:pPr algn="just"/>
            <a:r>
              <a:rPr lang="ru-RU" sz="1500" dirty="0">
                <a:latin typeface="Gabriola" panose="04040605051002020D02" pitchFamily="82" charset="0"/>
              </a:rPr>
              <a:t>Награжден орденом Трудового Красного Знамени (1971), медалью «За доблестный труд в Великой Отечественной войне </a:t>
            </a:r>
            <a:r>
              <a:rPr lang="ru-RU" sz="1500" dirty="0" smtClean="0">
                <a:latin typeface="Gabriola" panose="04040605051002020D02" pitchFamily="82" charset="0"/>
              </a:rPr>
              <a:t>1941-1945 </a:t>
            </a:r>
            <a:r>
              <a:rPr lang="ru-RU" sz="1500" dirty="0">
                <a:latin typeface="Gabriola" panose="04040605051002020D02" pitchFamily="82" charset="0"/>
              </a:rPr>
              <a:t>гг.», «Ветеран труда», нагрудными знаками «Победитель социалистического соревнования», «Ударник IX пятилетки», «Почетный колхозник», почетными грамотами. В 2010 году присвоено звание «Почетный гражданин сельского поселения </a:t>
            </a:r>
            <a:r>
              <a:rPr lang="ru-RU" sz="1500" dirty="0" err="1">
                <a:latin typeface="Gabriola" panose="04040605051002020D02" pitchFamily="82" charset="0"/>
              </a:rPr>
              <a:t>Шапша</a:t>
            </a:r>
            <a:r>
              <a:rPr lang="ru-RU" sz="1500" dirty="0" smtClean="0">
                <a:latin typeface="Gabriola" panose="04040605051002020D02" pitchFamily="82" charset="0"/>
              </a:rPr>
              <a:t>».</a:t>
            </a:r>
            <a:r>
              <a:rPr lang="ru-RU" sz="1500" dirty="0"/>
              <a:t> </a:t>
            </a:r>
            <a:endParaRPr lang="ru-RU" sz="1500" dirty="0">
              <a:latin typeface="Gabriola" panose="04040605051002020D02" pitchFamily="82" charset="0"/>
            </a:endParaRPr>
          </a:p>
        </p:txBody>
      </p:sp>
      <p:sp>
        <p:nvSpPr>
          <p:cNvPr id="12" name="TextBox 11"/>
          <p:cNvSpPr txBox="1"/>
          <p:nvPr/>
        </p:nvSpPr>
        <p:spPr>
          <a:xfrm>
            <a:off x="826129" y="5108840"/>
            <a:ext cx="3507441" cy="830997"/>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90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a:t>
            </a:r>
            <a:r>
              <a:rPr lang="ru-RU" sz="1600" dirty="0" smtClean="0">
                <a:solidFill>
                  <a:schemeClr val="tx1">
                    <a:lumMod val="75000"/>
                    <a:lumOff val="25000"/>
                  </a:schemeClr>
                </a:solidFill>
                <a:latin typeface="Gabriola" panose="04040605051002020D02" pitchFamily="82" charset="0"/>
              </a:rPr>
              <a:t>1929-2014) </a:t>
            </a:r>
            <a:r>
              <a:rPr lang="ru-RU" sz="1600" dirty="0">
                <a:solidFill>
                  <a:schemeClr val="tx1">
                    <a:lumMod val="75000"/>
                    <a:lumOff val="25000"/>
                  </a:schemeClr>
                </a:solidFill>
                <a:latin typeface="Gabriola" panose="04040605051002020D02" pitchFamily="82" charset="0"/>
              </a:rPr>
              <a:t>родился </a:t>
            </a:r>
            <a:r>
              <a:rPr lang="ru-RU" sz="1600" b="1" dirty="0" err="1" smtClean="0">
                <a:solidFill>
                  <a:schemeClr val="tx1">
                    <a:lumMod val="75000"/>
                    <a:lumOff val="25000"/>
                  </a:schemeClr>
                </a:solidFill>
                <a:latin typeface="Gabriola" panose="04040605051002020D02" pitchFamily="82" charset="0"/>
              </a:rPr>
              <a:t>Бондач</a:t>
            </a:r>
            <a:r>
              <a:rPr lang="ru-RU" sz="1600" b="1" dirty="0" smtClean="0">
                <a:solidFill>
                  <a:schemeClr val="tx1">
                    <a:lumMod val="75000"/>
                    <a:lumOff val="25000"/>
                  </a:schemeClr>
                </a:solidFill>
                <a:latin typeface="Gabriola" panose="04040605051002020D02" pitchFamily="82" charset="0"/>
              </a:rPr>
              <a:t> Евгений Андреевич</a:t>
            </a:r>
            <a:r>
              <a:rPr lang="ru-RU" sz="1600" dirty="0" smtClean="0">
                <a:solidFill>
                  <a:schemeClr val="tx1">
                    <a:lumMod val="75000"/>
                    <a:lumOff val="25000"/>
                  </a:schemeClr>
                </a:solidFill>
                <a:latin typeface="Gabriola" panose="04040605051002020D02" pitchFamily="82" charset="0"/>
              </a:rPr>
              <a:t>, </a:t>
            </a:r>
            <a:r>
              <a:rPr lang="ru-RU" sz="1600" dirty="0">
                <a:solidFill>
                  <a:schemeClr val="tx1">
                    <a:lumMod val="75000"/>
                    <a:lumOff val="25000"/>
                  </a:schemeClr>
                </a:solidFill>
                <a:latin typeface="Gabriola" panose="04040605051002020D02" pitchFamily="82" charset="0"/>
              </a:rPr>
              <a:t>Почетный гражданин Ханты-Мансийского района </a:t>
            </a:r>
            <a:r>
              <a:rPr lang="ru-RU" sz="1600" dirty="0" smtClean="0">
                <a:solidFill>
                  <a:schemeClr val="tx1">
                    <a:lumMod val="75000"/>
                    <a:lumOff val="25000"/>
                  </a:schemeClr>
                </a:solidFill>
                <a:latin typeface="Gabriola" panose="04040605051002020D02" pitchFamily="82" charset="0"/>
              </a:rPr>
              <a:t>(1998).</a:t>
            </a:r>
            <a:endParaRPr lang="ru-RU" sz="1600" dirty="0">
              <a:solidFill>
                <a:schemeClr val="tx1">
                  <a:lumMod val="75000"/>
                  <a:lumOff val="25000"/>
                </a:schemeClr>
              </a:solidFill>
              <a:latin typeface="Gabriola" panose="04040605051002020D02" pitchFamily="82" charset="0"/>
            </a:endParaRPr>
          </a:p>
        </p:txBody>
      </p:sp>
      <p:pic>
        <p:nvPicPr>
          <p:cNvPr id="13" name="Рисунок 12" descr="C:\Users\Arhiv\Desktop\для календаря 2019\фото для календ 14\бондач.bmp"/>
          <p:cNvPicPr/>
          <p:nvPr/>
        </p:nvPicPr>
        <p:blipFill>
          <a:blip r:embed="rId3">
            <a:extLst>
              <a:ext uri="{28A0092B-C50C-407E-A947-70E740481C1C}">
                <a14:useLocalDpi xmlns:a14="http://schemas.microsoft.com/office/drawing/2010/main" val="0"/>
              </a:ext>
            </a:extLst>
          </a:blip>
          <a:srcRect/>
          <a:stretch>
            <a:fillRect/>
          </a:stretch>
        </p:blipFill>
        <p:spPr bwMode="auto">
          <a:xfrm>
            <a:off x="1248060" y="1386714"/>
            <a:ext cx="2798445" cy="3696335"/>
          </a:xfrm>
          <a:prstGeom prst="rect">
            <a:avLst/>
          </a:prstGeom>
          <a:noFill/>
          <a:ln>
            <a:noFill/>
          </a:ln>
          <a:effectLst>
            <a:softEdge rad="63500"/>
          </a:effectLst>
        </p:spPr>
      </p:pic>
      <p:sp>
        <p:nvSpPr>
          <p:cNvPr id="14" name="TextBox 13"/>
          <p:cNvSpPr txBox="1"/>
          <p:nvPr/>
        </p:nvSpPr>
        <p:spPr>
          <a:xfrm>
            <a:off x="4633403" y="5548856"/>
            <a:ext cx="4036714" cy="1169551"/>
          </a:xfrm>
          <a:prstGeom prst="rect">
            <a:avLst/>
          </a:prstGeom>
          <a:noFill/>
        </p:spPr>
        <p:txBody>
          <a:bodyPr wrap="square" rtlCol="0">
            <a:spAutoFit/>
          </a:bodyPr>
          <a:lstStyle/>
          <a:p>
            <a:pPr algn="just"/>
            <a:r>
              <a:rPr lang="ru-RU" sz="1000" dirty="0">
                <a:latin typeface="Gabriola" panose="04040605051002020D02" pitchFamily="82" charset="0"/>
              </a:rPr>
              <a:t>Копылов, И. Подарки празднику / И. Копылов // Ленин. правда. – 1965. – 9 июля.</a:t>
            </a:r>
          </a:p>
          <a:p>
            <a:pPr algn="just"/>
            <a:r>
              <a:rPr lang="ru-RU" sz="1000" dirty="0">
                <a:latin typeface="Gabriola" panose="04040605051002020D02" pitchFamily="82" charset="0"/>
              </a:rPr>
              <a:t>Назаров, Г. Пример достоин подражания / Г. Назаров // Ленин. правда. – 1965. – 23нояб.</a:t>
            </a:r>
          </a:p>
          <a:p>
            <a:pPr algn="just"/>
            <a:r>
              <a:rPr lang="ru-RU" sz="1000" dirty="0">
                <a:latin typeface="Gabriola" panose="04040605051002020D02" pitchFamily="82" charset="0"/>
              </a:rPr>
              <a:t>Башмаков, П. Есть годовой / П. Башмаков // Ленин. правда. – 1969. – 12 сент.</a:t>
            </a:r>
          </a:p>
          <a:p>
            <a:pPr algn="just"/>
            <a:r>
              <a:rPr lang="ru-RU" sz="1000" dirty="0" err="1">
                <a:latin typeface="Gabriola" panose="04040605051002020D02" pitchFamily="82" charset="0"/>
              </a:rPr>
              <a:t>Загваздин</a:t>
            </a:r>
            <a:r>
              <a:rPr lang="ru-RU" sz="1000" dirty="0">
                <a:latin typeface="Gabriola" panose="04040605051002020D02" pitchFamily="82" charset="0"/>
              </a:rPr>
              <a:t>, В. На </a:t>
            </a:r>
            <a:r>
              <a:rPr lang="ru-RU" sz="1000" dirty="0" err="1">
                <a:latin typeface="Gabriola" panose="04040605051002020D02" pitchFamily="82" charset="0"/>
              </a:rPr>
              <a:t>Чагинском</a:t>
            </a:r>
            <a:r>
              <a:rPr lang="ru-RU" sz="1000" dirty="0">
                <a:latin typeface="Gabriola" panose="04040605051002020D02" pitchFamily="82" charset="0"/>
              </a:rPr>
              <a:t> сору / В. </a:t>
            </a:r>
            <a:r>
              <a:rPr lang="ru-RU" sz="1000" dirty="0" err="1">
                <a:latin typeface="Gabriola" panose="04040605051002020D02" pitchFamily="82" charset="0"/>
              </a:rPr>
              <a:t>Загваздин</a:t>
            </a:r>
            <a:r>
              <a:rPr lang="ru-RU" sz="1000" dirty="0">
                <a:latin typeface="Gabriola" panose="04040605051002020D02" pitchFamily="82" charset="0"/>
              </a:rPr>
              <a:t> // Ленин. правда. – 1973. – 7 июля.</a:t>
            </a:r>
          </a:p>
          <a:p>
            <a:pPr algn="just"/>
            <a:r>
              <a:rPr lang="ru-RU" sz="1000" dirty="0" err="1">
                <a:latin typeface="Gabriola" panose="04040605051002020D02" pitchFamily="82" charset="0"/>
              </a:rPr>
              <a:t>Онин</a:t>
            </a:r>
            <a:r>
              <a:rPr lang="ru-RU" sz="1000" dirty="0">
                <a:latin typeface="Gabriola" panose="04040605051002020D02" pitchFamily="82" charset="0"/>
              </a:rPr>
              <a:t>, Д. Полны решимости / Д. </a:t>
            </a:r>
            <a:r>
              <a:rPr lang="ru-RU" sz="1000" dirty="0" err="1">
                <a:latin typeface="Gabriola" panose="04040605051002020D02" pitchFamily="82" charset="0"/>
              </a:rPr>
              <a:t>Онин</a:t>
            </a:r>
            <a:r>
              <a:rPr lang="ru-RU" sz="1000" dirty="0">
                <a:latin typeface="Gabriola" panose="04040605051002020D02" pitchFamily="82" charset="0"/>
              </a:rPr>
              <a:t> // Ленин. правда. – 1974. – 6 авг.</a:t>
            </a:r>
          </a:p>
          <a:p>
            <a:pPr algn="just"/>
            <a:r>
              <a:rPr lang="ru-RU" sz="1000" dirty="0">
                <a:latin typeface="Gabriola" panose="04040605051002020D02" pitchFamily="82" charset="0"/>
              </a:rPr>
              <a:t>Тришина, О. </a:t>
            </a:r>
            <a:r>
              <a:rPr lang="ru-RU" sz="1000" dirty="0" err="1">
                <a:latin typeface="Gabriola" panose="04040605051002020D02" pitchFamily="82" charset="0"/>
              </a:rPr>
              <a:t>Базьяновцы</a:t>
            </a:r>
            <a:r>
              <a:rPr lang="ru-RU" sz="1000" dirty="0">
                <a:latin typeface="Gabriola" panose="04040605051002020D02" pitchFamily="82" charset="0"/>
              </a:rPr>
              <a:t> верят в счастливое будущее / О. Тришина // Наш р-н. – 2002. – 30 апр</a:t>
            </a:r>
            <a:r>
              <a:rPr lang="ru-RU" sz="1000" dirty="0" smtClean="0">
                <a:latin typeface="Gabriola" panose="04040605051002020D02" pitchFamily="82" charset="0"/>
              </a:rPr>
              <a:t>.</a:t>
            </a:r>
            <a:endParaRPr lang="ru-RU" sz="1000" dirty="0">
              <a:latin typeface="Gabriola" panose="04040605051002020D02" pitchFamily="82" charset="0"/>
            </a:endParaRPr>
          </a:p>
        </p:txBody>
      </p:sp>
      <p:sp>
        <p:nvSpPr>
          <p:cNvPr id="15" name="TextBox 14"/>
          <p:cNvSpPr txBox="1"/>
          <p:nvPr/>
        </p:nvSpPr>
        <p:spPr>
          <a:xfrm>
            <a:off x="747623" y="6057781"/>
            <a:ext cx="3816393" cy="800219"/>
          </a:xfrm>
          <a:prstGeom prst="rect">
            <a:avLst/>
          </a:prstGeom>
          <a:noFill/>
        </p:spPr>
        <p:txBody>
          <a:bodyPr wrap="square" rtlCol="0">
            <a:spAutoFit/>
          </a:bodyPr>
          <a:lstStyle/>
          <a:p>
            <a:pPr algn="just"/>
            <a:r>
              <a:rPr lang="ru-RU" sz="1000" dirty="0" err="1" smtClean="0">
                <a:latin typeface="Gabriola" panose="04040605051002020D02" pitchFamily="82" charset="0"/>
              </a:rPr>
              <a:t>Онина</a:t>
            </a:r>
            <a:r>
              <a:rPr lang="ru-RU" sz="1000" dirty="0">
                <a:latin typeface="Gabriola" panose="04040605051002020D02" pitchFamily="82" charset="0"/>
              </a:rPr>
              <a:t>, Л. Звезда рыбака / Л. </a:t>
            </a:r>
            <a:r>
              <a:rPr lang="ru-RU" sz="1000" dirty="0" err="1">
                <a:latin typeface="Gabriola" panose="04040605051002020D02" pitchFamily="82" charset="0"/>
              </a:rPr>
              <a:t>Онина</a:t>
            </a:r>
            <a:r>
              <a:rPr lang="ru-RU" sz="1000" dirty="0">
                <a:latin typeface="Gabriola" panose="04040605051002020D02" pitchFamily="82" charset="0"/>
              </a:rPr>
              <a:t> // Приближали как могли... : участники трудового фронта Ханты-</a:t>
            </a:r>
            <a:r>
              <a:rPr lang="ru-RU" sz="1000" dirty="0" err="1">
                <a:latin typeface="Gabriola" panose="04040605051002020D02" pitchFamily="82" charset="0"/>
              </a:rPr>
              <a:t>Манс</a:t>
            </a:r>
            <a:r>
              <a:rPr lang="ru-RU" sz="1000" dirty="0">
                <a:latin typeface="Gabriola" panose="04040605051002020D02" pitchFamily="82" charset="0"/>
              </a:rPr>
              <a:t>. р-на в годы Велик. Отечеств. войны. – Шадринск, 2006. – С. 78.</a:t>
            </a:r>
          </a:p>
          <a:p>
            <a:pPr algn="just"/>
            <a:r>
              <a:rPr lang="ru-RU" sz="1000" dirty="0">
                <a:latin typeface="Gabriola" panose="04040605051002020D02" pitchFamily="82" charset="0"/>
              </a:rPr>
              <a:t>Рябов, А. У рыбака – своя звезда / А. Рябов // Новости Югры. – 2006. – 22–28 июня.</a:t>
            </a:r>
          </a:p>
          <a:p>
            <a:pPr algn="just"/>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241521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17</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27 мая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16</a:t>
            </a:r>
            <a:endParaRPr lang="ru-RU" sz="1600" dirty="0"/>
          </a:p>
        </p:txBody>
      </p:sp>
      <p:sp>
        <p:nvSpPr>
          <p:cNvPr id="11" name="TextBox 10"/>
          <p:cNvSpPr txBox="1"/>
          <p:nvPr/>
        </p:nvSpPr>
        <p:spPr>
          <a:xfrm>
            <a:off x="4578679" y="1268169"/>
            <a:ext cx="3970699" cy="5401479"/>
          </a:xfrm>
          <a:prstGeom prst="rect">
            <a:avLst/>
          </a:prstGeom>
          <a:noFill/>
        </p:spPr>
        <p:txBody>
          <a:bodyPr wrap="square" rtlCol="0">
            <a:spAutoFit/>
          </a:bodyPr>
          <a:lstStyle/>
          <a:p>
            <a:pPr algn="just"/>
            <a:endParaRPr lang="ru-RU" sz="1400" dirty="0" smtClean="0">
              <a:solidFill>
                <a:schemeClr val="tx1">
                  <a:lumMod val="75000"/>
                  <a:lumOff val="25000"/>
                </a:schemeClr>
              </a:solidFill>
              <a:latin typeface="Gabriola" panose="04040605051002020D02" pitchFamily="82" charset="0"/>
            </a:endParaRPr>
          </a:p>
          <a:p>
            <a:pPr algn="just"/>
            <a:r>
              <a:rPr lang="ru-RU" sz="1600" b="1" dirty="0" smtClean="0">
                <a:latin typeface="Gabriola" panose="04040605051002020D02" pitchFamily="82" charset="0"/>
              </a:rPr>
              <a:t>80 </a:t>
            </a:r>
            <a:r>
              <a:rPr lang="ru-RU" sz="1600" b="1" dirty="0">
                <a:latin typeface="Gabriola" panose="04040605051002020D02" pitchFamily="82" charset="0"/>
              </a:rPr>
              <a:t>лет </a:t>
            </a:r>
            <a:r>
              <a:rPr lang="ru-RU" sz="1600" dirty="0">
                <a:latin typeface="Gabriola" panose="04040605051002020D02" pitchFamily="82" charset="0"/>
              </a:rPr>
              <a:t>назад (1939) на заседании Президиума </a:t>
            </a:r>
            <a:r>
              <a:rPr lang="ru-RU" sz="1600" dirty="0" err="1">
                <a:latin typeface="Gabriola" panose="04040605051002020D02" pitchFamily="82" charset="0"/>
              </a:rPr>
              <a:t>Самаровского</a:t>
            </a:r>
            <a:r>
              <a:rPr lang="ru-RU" sz="1600" dirty="0">
                <a:latin typeface="Gabriola" panose="04040605051002020D02" pitchFamily="82" charset="0"/>
              </a:rPr>
              <a:t> районного исполнительного комитета Советов РК и КД Остяко-Вогульского национального округа Омской области принято решение об организации районного архива. Зав </a:t>
            </a:r>
            <a:r>
              <a:rPr lang="ru-RU" sz="1600" dirty="0" err="1">
                <a:latin typeface="Gabriola" panose="04040605051002020D02" pitchFamily="82" charset="0"/>
              </a:rPr>
              <a:t>райархивом</a:t>
            </a:r>
            <a:r>
              <a:rPr lang="ru-RU" sz="1600" dirty="0">
                <a:latin typeface="Gabriola" panose="04040605051002020D02" pitchFamily="82" charset="0"/>
              </a:rPr>
              <a:t> утвержден тов. Фирсов </a:t>
            </a:r>
            <a:r>
              <a:rPr lang="ru-RU" sz="1600" smtClean="0">
                <a:latin typeface="Gabriola" panose="04040605051002020D02" pitchFamily="82" charset="0"/>
              </a:rPr>
              <a:t>Иван Степанович. </a:t>
            </a:r>
            <a:endParaRPr lang="ru-RU" sz="1600" dirty="0">
              <a:latin typeface="Gabriola" panose="04040605051002020D02" pitchFamily="82" charset="0"/>
            </a:endParaRPr>
          </a:p>
          <a:p>
            <a:r>
              <a:rPr lang="ru-RU" sz="1600" dirty="0">
                <a:latin typeface="Gabriola" panose="04040605051002020D02" pitchFamily="82" charset="0"/>
              </a:rPr>
              <a:t> </a:t>
            </a:r>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r>
              <a:rPr lang="ru-RU" sz="1100" dirty="0">
                <a:latin typeface="Gabriola" panose="04040605051002020D02" pitchFamily="82" charset="0"/>
              </a:rPr>
              <a:t>КУ ГАХМАО. Ф.16.Оп.1. Д. 129. Лл.11, 11 оборот. </a:t>
            </a:r>
            <a:endParaRPr lang="ru-RU" sz="1050" b="1" dirty="0">
              <a:solidFill>
                <a:schemeClr val="tx1">
                  <a:lumMod val="75000"/>
                  <a:lumOff val="25000"/>
                </a:schemeClr>
              </a:solidFill>
              <a:latin typeface="Gabriola" panose="04040605051002020D02" pitchFamily="82" charset="0"/>
            </a:endParaRPr>
          </a:p>
        </p:txBody>
      </p:sp>
      <p:pic>
        <p:nvPicPr>
          <p:cNvPr id="12" name="Рисунок 11" descr="C:\Users\Arhiv\Desktop\для календаря 2019\фото для календ 14\Ф.16. Оп.1. Д.129. Л.11. Об организации Самаровского райархива. 1939 год..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3544" y="1484784"/>
            <a:ext cx="2792392" cy="3168352"/>
          </a:xfrm>
          <a:prstGeom prst="rect">
            <a:avLst/>
          </a:prstGeom>
          <a:noFill/>
          <a:ln>
            <a:noFill/>
          </a:ln>
          <a:effectLst>
            <a:softEdge rad="63500"/>
          </a:effectLst>
        </p:spPr>
      </p:pic>
      <p:pic>
        <p:nvPicPr>
          <p:cNvPr id="13" name="Рисунок 12" descr="C:\Users\Arhiv\Desktop\для календаря 2019\фото для календ 14\Ф.16. Оп.1. Д.129. Л.11об. Об организации Самаровского райархива. 1939 год..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3545" y="4703864"/>
            <a:ext cx="2880320" cy="1652486"/>
          </a:xfrm>
          <a:prstGeom prst="rect">
            <a:avLst/>
          </a:prstGeom>
          <a:noFill/>
          <a:ln>
            <a:noFill/>
          </a:ln>
          <a:effectLst>
            <a:softEdge rad="63500"/>
          </a:effectLst>
        </p:spPr>
      </p:pic>
    </p:spTree>
    <p:extLst>
      <p:ext uri="{BB962C8B-B14F-4D97-AF65-F5344CB8AC3E}">
        <p14:creationId xmlns:p14="http://schemas.microsoft.com/office/powerpoint/2010/main" val="218485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18</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август</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17</a:t>
            </a:r>
            <a:endParaRPr lang="ru-RU" sz="1600" dirty="0"/>
          </a:p>
        </p:txBody>
      </p:sp>
      <p:sp>
        <p:nvSpPr>
          <p:cNvPr id="11" name="TextBox 10"/>
          <p:cNvSpPr txBox="1"/>
          <p:nvPr/>
        </p:nvSpPr>
        <p:spPr>
          <a:xfrm>
            <a:off x="4586516" y="1133170"/>
            <a:ext cx="4019128" cy="4770537"/>
          </a:xfrm>
          <a:prstGeom prst="rect">
            <a:avLst/>
          </a:prstGeom>
          <a:noFill/>
        </p:spPr>
        <p:txBody>
          <a:bodyPr wrap="square" rtlCol="0">
            <a:spAutoFit/>
          </a:bodyPr>
          <a:lstStyle/>
          <a:p>
            <a:pPr algn="just"/>
            <a:r>
              <a:rPr lang="ru-RU" sz="1600" b="1" dirty="0" smtClean="0">
                <a:latin typeface="Gabriola" panose="04040605051002020D02" pitchFamily="82" charset="0"/>
              </a:rPr>
              <a:t>115 </a:t>
            </a:r>
            <a:r>
              <a:rPr lang="ru-RU" sz="1600" b="1" dirty="0">
                <a:latin typeface="Gabriola" panose="04040605051002020D02" pitchFamily="82" charset="0"/>
              </a:rPr>
              <a:t>лет </a:t>
            </a:r>
            <a:r>
              <a:rPr lang="ru-RU" sz="1600" dirty="0">
                <a:latin typeface="Gabriola" panose="04040605051002020D02" pitchFamily="82" charset="0"/>
              </a:rPr>
              <a:t>назад (1904) в списке населенных мест Тобольской губернии Тобольска появилось первое упоминание о инородческом трехклассном церковно-приходском училище в селе </a:t>
            </a:r>
            <a:r>
              <a:rPr lang="ru-RU" sz="1600" dirty="0" err="1">
                <a:latin typeface="Gabriola" panose="04040605051002020D02" pitchFamily="82" charset="0"/>
              </a:rPr>
              <a:t>Цингалы</a:t>
            </a:r>
            <a:r>
              <a:rPr lang="ru-RU" sz="1600" dirty="0">
                <a:latin typeface="Gabriola" panose="04040605051002020D02" pitchFamily="82" charset="0"/>
              </a:rPr>
              <a:t> Тобольского уезда (сейчас Муниципальное казенное общеобразовательное учреждение Ханты-Мансийского района «Средняя общеобразовательная школа с. </a:t>
            </a:r>
            <a:r>
              <a:rPr lang="ru-RU" sz="1600" dirty="0" err="1">
                <a:latin typeface="Gabriola" panose="04040605051002020D02" pitchFamily="82" charset="0"/>
              </a:rPr>
              <a:t>Цингалы</a:t>
            </a:r>
            <a:r>
              <a:rPr lang="ru-RU" sz="1600" dirty="0">
                <a:latin typeface="Gabriola" panose="04040605051002020D02" pitchFamily="82" charset="0"/>
              </a:rPr>
              <a:t>»). </a:t>
            </a:r>
          </a:p>
          <a:p>
            <a:pPr algn="just"/>
            <a:r>
              <a:rPr lang="ru-RU" sz="1600" dirty="0">
                <a:latin typeface="Gabriola" panose="04040605051002020D02" pitchFamily="82" charset="0"/>
              </a:rPr>
              <a:t>В настоящее время школа имеет статус средней общеобразовательной с пришкольным интернатом и дошкольными группами. В 2018-2019 учебном году приступили к учебным занятиям 84 обучающихся  в 11 классах – комплектах, 37 воспитанников дошкольных групп.</a:t>
            </a:r>
          </a:p>
          <a:p>
            <a:pPr algn="just"/>
            <a:r>
              <a:rPr lang="ru-RU" sz="1600" dirty="0">
                <a:latin typeface="Gabriola" panose="04040605051002020D02" pitchFamily="82" charset="0"/>
              </a:rPr>
              <a:t>Педагогический коллектив насчитывает в своем составе  28 человек, из них 10 человек – выпускники школы. Имеют звания «Почетный работник» - 3 человека, награждены грамотой Министерства  образования и науки – 5 человек. За все свои годы существования школа проводила в жизненный путь более 1000 учащихся. </a:t>
            </a:r>
            <a:endParaRPr lang="ru-RU" sz="1050" dirty="0">
              <a:solidFill>
                <a:schemeClr val="tx1">
                  <a:lumMod val="75000"/>
                  <a:lumOff val="25000"/>
                </a:schemeClr>
              </a:solidFill>
              <a:latin typeface="Gabriola" panose="04040605051002020D02" pitchFamily="82" charset="0"/>
            </a:endParaRPr>
          </a:p>
        </p:txBody>
      </p:sp>
      <p:pic>
        <p:nvPicPr>
          <p:cNvPr id="12" name="Рисунок 11" descr="C:\Users\Arhiv\Desktop\для календаря 2019\фото для календ 14\школа Цингалы.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044" y="1628800"/>
            <a:ext cx="3474269" cy="2407533"/>
          </a:xfrm>
          <a:prstGeom prst="rect">
            <a:avLst/>
          </a:prstGeom>
          <a:noFill/>
          <a:ln>
            <a:noFill/>
          </a:ln>
          <a:effectLst>
            <a:softEdge rad="63500"/>
          </a:effectLst>
        </p:spPr>
      </p:pic>
      <p:sp>
        <p:nvSpPr>
          <p:cNvPr id="13" name="TextBox 12"/>
          <p:cNvSpPr txBox="1"/>
          <p:nvPr/>
        </p:nvSpPr>
        <p:spPr>
          <a:xfrm>
            <a:off x="4617149" y="6081609"/>
            <a:ext cx="4019128" cy="261610"/>
          </a:xfrm>
          <a:prstGeom prst="rect">
            <a:avLst/>
          </a:prstGeom>
          <a:noFill/>
        </p:spPr>
        <p:txBody>
          <a:bodyPr wrap="square" rtlCol="0">
            <a:spAutoFit/>
          </a:bodyPr>
          <a:lstStyle/>
          <a:p>
            <a:pPr algn="just"/>
            <a:r>
              <a:rPr lang="ru-RU" sz="1100" dirty="0" smtClean="0">
                <a:latin typeface="Gabriola" panose="04040605051002020D02" pitchFamily="82" charset="0"/>
              </a:rPr>
              <a:t>ГУТОГА в г. Тобольске Ф-5, оп.1, д.77, л.50, д.2, л.3</a:t>
            </a:r>
            <a:endParaRPr lang="ru-RU" sz="11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619146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19</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 августа</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18</a:t>
            </a:r>
            <a:endParaRPr lang="ru-RU" sz="1600" dirty="0"/>
          </a:p>
        </p:txBody>
      </p:sp>
      <p:sp>
        <p:nvSpPr>
          <p:cNvPr id="11" name="TextBox 10"/>
          <p:cNvSpPr txBox="1"/>
          <p:nvPr/>
        </p:nvSpPr>
        <p:spPr>
          <a:xfrm>
            <a:off x="4575333" y="1281275"/>
            <a:ext cx="3885099" cy="5255285"/>
          </a:xfrm>
          <a:prstGeom prst="rect">
            <a:avLst/>
          </a:prstGeom>
          <a:noFill/>
        </p:spPr>
        <p:txBody>
          <a:bodyPr wrap="square" rtlCol="0">
            <a:spAutoFit/>
          </a:bodyPr>
          <a:lstStyle/>
          <a:p>
            <a:pPr algn="just"/>
            <a:r>
              <a:rPr lang="ru-RU" sz="1600" b="1" dirty="0" smtClean="0">
                <a:latin typeface="Gabriola" panose="04040605051002020D02" pitchFamily="82" charset="0"/>
              </a:rPr>
              <a:t>85 </a:t>
            </a:r>
            <a:r>
              <a:rPr lang="ru-RU" sz="1600" b="1" dirty="0">
                <a:latin typeface="Gabriola" panose="04040605051002020D02" pitchFamily="82" charset="0"/>
              </a:rPr>
              <a:t>лет </a:t>
            </a:r>
            <a:r>
              <a:rPr lang="ru-RU" sz="1600" dirty="0">
                <a:latin typeface="Gabriola" panose="04040605051002020D02" pitchFamily="82" charset="0"/>
              </a:rPr>
              <a:t>назад (1934) в </a:t>
            </a:r>
            <a:r>
              <a:rPr lang="ru-RU" sz="1600" dirty="0" err="1">
                <a:latin typeface="Gabriola" panose="04040605051002020D02" pitchFamily="82" charset="0"/>
              </a:rPr>
              <a:t>Самаровском</a:t>
            </a:r>
            <a:r>
              <a:rPr lang="ru-RU" sz="1600" dirty="0">
                <a:latin typeface="Gabriola" panose="04040605051002020D02" pitchFamily="82" charset="0"/>
              </a:rPr>
              <a:t> районе развернулось строительство </a:t>
            </a:r>
            <a:r>
              <a:rPr lang="ru-RU" sz="1600" dirty="0" err="1">
                <a:latin typeface="Gabriola" panose="04040605051002020D02" pitchFamily="82" charset="0"/>
              </a:rPr>
              <a:t>спецпоселка</a:t>
            </a:r>
            <a:r>
              <a:rPr lang="ru-RU" sz="1600" dirty="0">
                <a:latin typeface="Gabriola" panose="04040605051002020D02" pitchFamily="82" charset="0"/>
              </a:rPr>
              <a:t>, сейчас поселок Сибирский, где создается первое в округе мясо-масло-овощное хозяйство. На его базе создан совхоз «</a:t>
            </a:r>
            <a:r>
              <a:rPr lang="ru-RU" sz="1600" dirty="0" err="1">
                <a:latin typeface="Gabriola" panose="04040605051002020D02" pitchFamily="82" charset="0"/>
              </a:rPr>
              <a:t>Реполовский</a:t>
            </a:r>
            <a:r>
              <a:rPr lang="ru-RU" sz="1600" dirty="0">
                <a:latin typeface="Gabriola" panose="04040605051002020D02" pitchFamily="82" charset="0"/>
              </a:rPr>
              <a:t>». Посёлок основан спецпереселенцами</a:t>
            </a:r>
            <a:r>
              <a:rPr lang="ru-RU" sz="1600" dirty="0" smtClean="0">
                <a:latin typeface="Gabriola" panose="04040605051002020D02" pitchFamily="82" charset="0"/>
              </a:rPr>
              <a:t>. 21 июня 1967 года </a:t>
            </a:r>
            <a:r>
              <a:rPr lang="ru-RU" sz="1600" dirty="0">
                <a:latin typeface="Gabriola" panose="04040605051002020D02" pitchFamily="82" charset="0"/>
              </a:rPr>
              <a:t>- Село </a:t>
            </a:r>
            <a:r>
              <a:rPr lang="ru-RU" sz="1600" dirty="0" err="1">
                <a:latin typeface="Gabriola" panose="04040605051002020D02" pitchFamily="82" charset="0"/>
              </a:rPr>
              <a:t>Реполовский</a:t>
            </a:r>
            <a:r>
              <a:rPr lang="ru-RU" sz="1600" dirty="0">
                <a:latin typeface="Gabriola" panose="04040605051002020D02" pitchFamily="82" charset="0"/>
              </a:rPr>
              <a:t> совхоз Ханты-Мансийского района был переименован на заседании исполнительного комитета Ханты-Мансийского окружного Совета депутатов трудящихся в поселок Сибирский.</a:t>
            </a:r>
          </a:p>
          <a:p>
            <a:pPr lvl="0" algn="just"/>
            <a:endParaRPr lang="ru-RU" sz="1600" dirty="0" smtClean="0">
              <a:latin typeface="Gabriola" panose="04040605051002020D02" pitchFamily="82" charset="0"/>
            </a:endParaRPr>
          </a:p>
          <a:p>
            <a:pPr lvl="0" algn="just"/>
            <a:endParaRPr lang="ru-RU" sz="1600" dirty="0">
              <a:latin typeface="Gabriola" panose="04040605051002020D02" pitchFamily="82" charset="0"/>
            </a:endParaRPr>
          </a:p>
          <a:p>
            <a:pPr lvl="0" algn="just"/>
            <a:endParaRPr lang="ru-RU" sz="1600" dirty="0" smtClean="0">
              <a:latin typeface="Gabriola" panose="04040605051002020D02" pitchFamily="82" charset="0"/>
            </a:endParaRPr>
          </a:p>
          <a:p>
            <a:pPr lvl="0" algn="just"/>
            <a:endParaRPr lang="ru-RU" sz="1600" dirty="0" smtClean="0">
              <a:latin typeface="Gabriola" panose="04040605051002020D02" pitchFamily="82" charset="0"/>
            </a:endParaRPr>
          </a:p>
          <a:p>
            <a:pPr lvl="0" algn="just"/>
            <a:endParaRPr lang="ru-RU" sz="1600" dirty="0">
              <a:latin typeface="Gabriola" panose="04040605051002020D02" pitchFamily="82" charset="0"/>
            </a:endParaRPr>
          </a:p>
          <a:p>
            <a:pPr lvl="0" algn="just"/>
            <a:endParaRPr lang="ru-RU" sz="1600" dirty="0" smtClean="0">
              <a:latin typeface="Gabriola" panose="04040605051002020D02" pitchFamily="82" charset="0"/>
            </a:endParaRPr>
          </a:p>
          <a:p>
            <a:pPr lvl="0" algn="just"/>
            <a:endParaRPr lang="ru-RU" sz="1600" dirty="0">
              <a:latin typeface="Gabriola" panose="04040605051002020D02" pitchFamily="82" charset="0"/>
            </a:endParaRPr>
          </a:p>
          <a:p>
            <a:pPr lvl="0" algn="just"/>
            <a:endParaRPr lang="ru-RU" sz="1600" dirty="0" smtClean="0">
              <a:latin typeface="Gabriola" panose="04040605051002020D02" pitchFamily="82" charset="0"/>
            </a:endParaRPr>
          </a:p>
          <a:p>
            <a:pPr lvl="0" algn="just"/>
            <a:endParaRPr lang="ru-RU" sz="1600" dirty="0">
              <a:latin typeface="Gabriola" panose="04040605051002020D02" pitchFamily="82" charset="0"/>
            </a:endParaRPr>
          </a:p>
          <a:p>
            <a:pPr lvl="0" algn="just"/>
            <a:endParaRPr lang="ru-RU" sz="1600" dirty="0">
              <a:latin typeface="Gabriola" panose="04040605051002020D02" pitchFamily="82" charset="0"/>
            </a:endParaRPr>
          </a:p>
          <a:p>
            <a:pPr lvl="0" algn="just"/>
            <a:r>
              <a:rPr lang="ru-RU" sz="1050" dirty="0" smtClean="0">
                <a:latin typeface="Gabriola" panose="04040605051002020D02" pitchFamily="82" charset="0"/>
              </a:rPr>
              <a:t>Новости </a:t>
            </a:r>
            <a:r>
              <a:rPr lang="ru-RU" sz="1050" dirty="0">
                <a:latin typeface="Gabriola" panose="04040605051002020D02" pitchFamily="82" charset="0"/>
              </a:rPr>
              <a:t>Югры. 1995.-14 окт.; 1998.-4авг.</a:t>
            </a:r>
          </a:p>
          <a:p>
            <a:pPr lvl="0" algn="just"/>
            <a:r>
              <a:rPr lang="ru-RU" sz="1050" dirty="0">
                <a:latin typeface="Gabriola" panose="04040605051002020D02" pitchFamily="82" charset="0"/>
              </a:rPr>
              <a:t>«В прошедших днях такая точность…». Югорские хроники: (1096-2000).  Тюмень, 2001.С.39</a:t>
            </a:r>
            <a:r>
              <a:rPr lang="ru-RU" sz="1050" dirty="0" smtClean="0">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a:stretch>
            <a:fillRect/>
          </a:stretch>
        </p:blipFill>
        <p:spPr>
          <a:xfrm>
            <a:off x="806094" y="1412776"/>
            <a:ext cx="3600400" cy="2269656"/>
          </a:xfrm>
          <a:prstGeom prst="rect">
            <a:avLst/>
          </a:prstGeom>
        </p:spPr>
      </p:pic>
    </p:spTree>
    <p:extLst>
      <p:ext uri="{BB962C8B-B14F-4D97-AF65-F5344CB8AC3E}">
        <p14:creationId xmlns:p14="http://schemas.microsoft.com/office/powerpoint/2010/main" val="2549365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Блок-схема: ручной ввод 5"/>
          <p:cNvSpPr/>
          <p:nvPr/>
        </p:nvSpPr>
        <p:spPr>
          <a:xfrm>
            <a:off x="7973255" y="5849569"/>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 name="Номер слайда 3"/>
          <p:cNvSpPr>
            <a:spLocks noGrp="1"/>
          </p:cNvSpPr>
          <p:nvPr>
            <p:ph type="sldNum" sz="quarter" idx="12"/>
          </p:nvPr>
        </p:nvSpPr>
        <p:spPr>
          <a:xfrm>
            <a:off x="8200237" y="6082958"/>
            <a:ext cx="405408" cy="365125"/>
          </a:xfrm>
        </p:spPr>
        <p:txBody>
          <a:bodyPr/>
          <a:lstStyle/>
          <a:p>
            <a:r>
              <a:rPr lang="ru-RU" sz="1600" dirty="0"/>
              <a:t>1</a:t>
            </a:r>
          </a:p>
        </p:txBody>
      </p:sp>
      <p:sp>
        <p:nvSpPr>
          <p:cNvPr id="8" name="Блок-схема: ручной ввод 7"/>
          <p:cNvSpPr/>
          <p:nvPr/>
        </p:nvSpPr>
        <p:spPr>
          <a:xfrm>
            <a:off x="31833" y="132456"/>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628439" y="212117"/>
            <a:ext cx="7344816" cy="769441"/>
          </a:xfrm>
          <a:prstGeom prst="rect">
            <a:avLst/>
          </a:prstGeom>
          <a:noFill/>
        </p:spPr>
        <p:txBody>
          <a:bodyPr wrap="square" rtlCol="0">
            <a:spAutoFit/>
          </a:bodyPr>
          <a:lstStyle/>
          <a:p>
            <a:r>
              <a:rPr lang="ru-RU" sz="4400" b="1" i="1" dirty="0" smtClean="0">
                <a:latin typeface="Gabriola" panose="04040605051002020D02" pitchFamily="82" charset="0"/>
              </a:rPr>
              <a:t>1 января</a:t>
            </a:r>
            <a:endParaRPr lang="ru-RU" sz="4400" b="1" i="1" dirty="0">
              <a:latin typeface="Gabriola" panose="04040605051002020D02" pitchFamily="82" charset="0"/>
            </a:endParaRPr>
          </a:p>
        </p:txBody>
      </p:sp>
      <p:sp>
        <p:nvSpPr>
          <p:cNvPr id="9" name="Прямоугольник с двумя усеченными противолежащими углами 8"/>
          <p:cNvSpPr/>
          <p:nvPr/>
        </p:nvSpPr>
        <p:spPr>
          <a:xfrm>
            <a:off x="757755" y="1122779"/>
            <a:ext cx="7871278"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809471" y="2691536"/>
            <a:ext cx="3673605" cy="1323439"/>
          </a:xfrm>
          <a:prstGeom prst="rect">
            <a:avLst/>
          </a:prstGeom>
          <a:noFill/>
        </p:spPr>
        <p:txBody>
          <a:bodyPr wrap="square" rtlCol="0">
            <a:spAutoFit/>
          </a:bodyPr>
          <a:lstStyle/>
          <a:p>
            <a:pPr algn="just"/>
            <a:endParaRPr lang="ru-RU" sz="1600" dirty="0" smtClean="0">
              <a:latin typeface="Gabriola" panose="04040605051002020D02" pitchFamily="82" charset="0"/>
            </a:endParaRPr>
          </a:p>
          <a:p>
            <a:pPr algn="just"/>
            <a:r>
              <a:rPr lang="ru-RU" sz="1600" b="1" dirty="0">
                <a:latin typeface="Gabriola" panose="04040605051002020D02" pitchFamily="82" charset="0"/>
              </a:rPr>
              <a:t>40 лет </a:t>
            </a:r>
            <a:r>
              <a:rPr lang="ru-RU" sz="1600" dirty="0">
                <a:latin typeface="Gabriola" panose="04040605051002020D02" pitchFamily="82" charset="0"/>
              </a:rPr>
              <a:t>назад (1979) создана централизованная библиотечная система Ханты-Мансийского </a:t>
            </a:r>
            <a:r>
              <a:rPr lang="ru-RU" sz="1600" dirty="0" smtClean="0">
                <a:latin typeface="Gabriola" panose="04040605051002020D02" pitchFamily="82" charset="0"/>
              </a:rPr>
              <a:t>района.</a:t>
            </a:r>
          </a:p>
          <a:p>
            <a:r>
              <a:rPr lang="ru-RU" sz="1600" dirty="0">
                <a:latin typeface="Gabriola" panose="04040605051002020D02" pitchFamily="82" charset="0"/>
              </a:rPr>
              <a:t> </a:t>
            </a:r>
            <a:endParaRPr lang="ru-RU" sz="1050" dirty="0">
              <a:latin typeface="Gabriola" panose="04040605051002020D02" pitchFamily="82" charset="0"/>
            </a:endParaRPr>
          </a:p>
        </p:txBody>
      </p:sp>
      <p:sp>
        <p:nvSpPr>
          <p:cNvPr id="16" name="TextBox 15"/>
          <p:cNvSpPr txBox="1"/>
          <p:nvPr/>
        </p:nvSpPr>
        <p:spPr>
          <a:xfrm>
            <a:off x="4622593" y="5165233"/>
            <a:ext cx="3917756" cy="900246"/>
          </a:xfrm>
          <a:prstGeom prst="rect">
            <a:avLst/>
          </a:prstGeom>
          <a:noFill/>
        </p:spPr>
        <p:txBody>
          <a:bodyPr wrap="square" rtlCol="0">
            <a:spAutoFit/>
          </a:bodyPr>
          <a:lstStyle/>
          <a:p>
            <a:r>
              <a:rPr lang="ru-RU" sz="1050" dirty="0">
                <a:latin typeface="Gabriola" panose="04040605051002020D02" pitchFamily="82" charset="0"/>
              </a:rPr>
              <a:t>Карманова, Е. Первая книга, как... первая любовь / Е. Карманова //</a:t>
            </a:r>
            <a:r>
              <a:rPr lang="ru-RU" sz="1050" dirty="0" err="1">
                <a:latin typeface="Gabriola" panose="04040605051002020D02" pitchFamily="82" charset="0"/>
              </a:rPr>
              <a:t>Самарово</a:t>
            </a:r>
            <a:r>
              <a:rPr lang="ru-RU" sz="1050" dirty="0">
                <a:latin typeface="Gabriola" panose="04040605051002020D02" pitchFamily="82" charset="0"/>
              </a:rPr>
              <a:t> – Ханты-Мансийск. – 2012. – 8 марта. – С. 13.</a:t>
            </a:r>
          </a:p>
          <a:p>
            <a:r>
              <a:rPr lang="ru-RU" sz="1050" dirty="0">
                <a:latin typeface="Gabriola" panose="04040605051002020D02" pitchFamily="82" charset="0"/>
              </a:rPr>
              <a:t>Ханты-Мансийская центральная районная библиотека // Ханты-Мансийск: город в лицах, датах и </a:t>
            </a:r>
            <a:r>
              <a:rPr lang="ru-RU" sz="1050" dirty="0" err="1">
                <a:latin typeface="Gabriola" panose="04040605051002020D02" pitchFamily="82" charset="0"/>
              </a:rPr>
              <a:t>фактах:библиогр</a:t>
            </a:r>
            <a:r>
              <a:rPr lang="ru-RU" sz="1050" dirty="0">
                <a:latin typeface="Gabriola" panose="04040605051002020D02" pitchFamily="82" charset="0"/>
              </a:rPr>
              <a:t>. указ., 1637-1999 гг. – Тюмень, 2000. – С. 281</a:t>
            </a:r>
            <a:r>
              <a:rPr lang="ru-RU" sz="1050" dirty="0" smtClean="0">
                <a:latin typeface="Gabriola" panose="04040605051002020D02" pitchFamily="82" charset="0"/>
              </a:rPr>
              <a:t>.</a:t>
            </a:r>
          </a:p>
          <a:p>
            <a:r>
              <a:rPr lang="ru-RU" sz="1050" dirty="0" smtClean="0">
                <a:latin typeface="Gabriola" panose="04040605051002020D02" pitchFamily="82" charset="0"/>
              </a:rPr>
              <a:t>Архивный отдел администрации Ханты-Мансийского района Ф-43, оп.4, д.18, л.36</a:t>
            </a:r>
            <a:endParaRPr lang="ru-RU" sz="1050" dirty="0">
              <a:latin typeface="Gabriola" panose="04040605051002020D02" pitchFamily="82" charset="0"/>
            </a:endParaRPr>
          </a:p>
        </p:txBody>
      </p:sp>
      <p:pic>
        <p:nvPicPr>
          <p:cNvPr id="17" name="Рисунок 16"/>
          <p:cNvPicPr>
            <a:picLocks noChangeAspect="1"/>
          </p:cNvPicPr>
          <p:nvPr/>
        </p:nvPicPr>
        <p:blipFill>
          <a:blip r:embed="rId3"/>
          <a:stretch>
            <a:fillRect/>
          </a:stretch>
        </p:blipFill>
        <p:spPr>
          <a:xfrm>
            <a:off x="960327" y="1412776"/>
            <a:ext cx="3371895" cy="1445097"/>
          </a:xfrm>
          <a:prstGeom prst="rect">
            <a:avLst/>
          </a:prstGeom>
        </p:spPr>
      </p:pic>
      <p:sp>
        <p:nvSpPr>
          <p:cNvPr id="11" name="TextBox 10"/>
          <p:cNvSpPr txBox="1"/>
          <p:nvPr/>
        </p:nvSpPr>
        <p:spPr>
          <a:xfrm>
            <a:off x="4622593" y="1234094"/>
            <a:ext cx="3978332" cy="3539430"/>
          </a:xfrm>
          <a:prstGeom prst="rect">
            <a:avLst/>
          </a:prstGeom>
          <a:noFill/>
        </p:spPr>
        <p:txBody>
          <a:bodyPr wrap="square" rtlCol="0">
            <a:spAutoFit/>
          </a:bodyPr>
          <a:lstStyle/>
          <a:p>
            <a:pPr algn="just"/>
            <a:r>
              <a:rPr lang="ru-RU" sz="1600" dirty="0">
                <a:latin typeface="Gabriola" panose="04040605051002020D02" pitchFamily="82" charset="0"/>
              </a:rPr>
              <a:t>В 1979г.  произошла централизация библиотечного дела в Ханты-Мансийском районе. </a:t>
            </a:r>
          </a:p>
          <a:p>
            <a:pPr algn="just"/>
            <a:r>
              <a:rPr lang="ru-RU" sz="1600" dirty="0" smtClean="0">
                <a:latin typeface="Gabriola" panose="04040605051002020D02" pitchFamily="82" charset="0"/>
              </a:rPr>
              <a:t>1 </a:t>
            </a:r>
            <a:r>
              <a:rPr lang="ru-RU" sz="1600" dirty="0">
                <a:latin typeface="Gabriola" panose="04040605051002020D02" pitchFamily="82" charset="0"/>
              </a:rPr>
              <a:t>января 2006 г.  сельские библиотеки переданы на уровень сельских поселений, централизованная система ликвидирована. </a:t>
            </a:r>
            <a:r>
              <a:rPr lang="ru-RU" sz="1600" dirty="0" smtClean="0">
                <a:latin typeface="Gabriola" panose="04040605051002020D02" pitchFamily="82" charset="0"/>
              </a:rPr>
              <a:t>Создано </a:t>
            </a:r>
            <a:r>
              <a:rPr lang="ru-RU" sz="1600" dirty="0">
                <a:latin typeface="Gabriola" panose="04040605051002020D02" pitchFamily="82" charset="0"/>
              </a:rPr>
              <a:t>муниципальное учреждение культуры «Ханты-Мансийская районная центральная библиотека», которое в 2010г.  переименовано в муниципальное автономное учреждение «Организационно-методический центр», в 2012г.  – в муниципальное казенное учреждение Ханты-Мансийского района «Централизованная библиотечная система</a:t>
            </a:r>
            <a:r>
              <a:rPr lang="ru-RU" sz="1600" dirty="0" smtClean="0">
                <a:latin typeface="Gabriola" panose="04040605051002020D02" pitchFamily="82" charset="0"/>
              </a:rPr>
              <a:t>», </a:t>
            </a:r>
            <a:r>
              <a:rPr lang="ru-RU" sz="1600" dirty="0">
                <a:latin typeface="Gabriola" panose="04040605051002020D02" pitchFamily="82" charset="0"/>
              </a:rPr>
              <a:t>которое объединяет 21 библиотеку. Директор учреждения </a:t>
            </a:r>
            <a:r>
              <a:rPr lang="ru-RU" sz="1600" dirty="0" err="1">
                <a:latin typeface="Gabriola" panose="04040605051002020D02" pitchFamily="82" charset="0"/>
              </a:rPr>
              <a:t>Финк</a:t>
            </a:r>
            <a:r>
              <a:rPr lang="ru-RU" sz="1600" dirty="0">
                <a:latin typeface="Gabriola" panose="04040605051002020D02" pitchFamily="82" charset="0"/>
              </a:rPr>
              <a:t> Евгения Александровна.</a:t>
            </a:r>
          </a:p>
          <a:p>
            <a:pPr algn="just"/>
            <a:r>
              <a:rPr lang="ru-RU" sz="1600" dirty="0"/>
              <a:t> </a:t>
            </a:r>
          </a:p>
        </p:txBody>
      </p:sp>
      <p:sp>
        <p:nvSpPr>
          <p:cNvPr id="12" name="TextBox 11"/>
          <p:cNvSpPr txBox="1"/>
          <p:nvPr/>
        </p:nvSpPr>
        <p:spPr>
          <a:xfrm>
            <a:off x="798132" y="3717032"/>
            <a:ext cx="3673605" cy="2800767"/>
          </a:xfrm>
          <a:prstGeom prst="rect">
            <a:avLst/>
          </a:prstGeom>
          <a:noFill/>
        </p:spPr>
        <p:txBody>
          <a:bodyPr wrap="square" rtlCol="0">
            <a:spAutoFit/>
          </a:bodyPr>
          <a:lstStyle/>
          <a:p>
            <a:pPr algn="just"/>
            <a:r>
              <a:rPr lang="ru-RU" sz="1600" dirty="0">
                <a:latin typeface="Gabriola" panose="04040605051002020D02" pitchFamily="82" charset="0"/>
              </a:rPr>
              <a:t>Старейшая библиотека округа, впервые упомянута в 1912 г.  в «Списке населенных мест Тобольской губернии». В 1931г.  приобрела статус районной библиотеки, в 1954г.  преобразована в городскую. Методическую помощь библиотекам села оказывал инспектор по библиотечной работе при </a:t>
            </a:r>
            <a:r>
              <a:rPr lang="ru-RU" sz="1600" dirty="0" err="1">
                <a:latin typeface="Gabriola" panose="04040605051002020D02" pitchFamily="82" charset="0"/>
              </a:rPr>
              <a:t>Самаровском</a:t>
            </a:r>
            <a:r>
              <a:rPr lang="ru-RU" sz="1600" dirty="0">
                <a:latin typeface="Gabriola" panose="04040605051002020D02" pitchFamily="82" charset="0"/>
              </a:rPr>
              <a:t> районном отделе культуры.  С 1961г.  – районная центральная библиотека. Первый директор – </a:t>
            </a:r>
            <a:r>
              <a:rPr lang="ru-RU" sz="1600" dirty="0" smtClean="0">
                <a:latin typeface="Gabriola" panose="04040605051002020D02" pitchFamily="82" charset="0"/>
              </a:rPr>
              <a:t>Людмила Михайловна </a:t>
            </a:r>
            <a:r>
              <a:rPr lang="ru-RU" sz="1600" dirty="0">
                <a:latin typeface="Gabriola" panose="04040605051002020D02" pitchFamily="82" charset="0"/>
              </a:rPr>
              <a:t>Башмакова (1961–1994). </a:t>
            </a:r>
          </a:p>
          <a:p>
            <a:pPr algn="just"/>
            <a:r>
              <a:rPr lang="ru-RU" sz="1600" dirty="0"/>
              <a:t> </a:t>
            </a:r>
          </a:p>
        </p:txBody>
      </p:sp>
    </p:spTree>
    <p:extLst>
      <p:ext uri="{BB962C8B-B14F-4D97-AF65-F5344CB8AC3E}">
        <p14:creationId xmlns:p14="http://schemas.microsoft.com/office/powerpoint/2010/main" val="1181225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20</a:t>
            </a:fld>
            <a:endParaRPr lang="ru-RU" dirty="0"/>
          </a:p>
        </p:txBody>
      </p:sp>
      <p:sp>
        <p:nvSpPr>
          <p:cNvPr id="5" name="Заголовок 4"/>
          <p:cNvSpPr>
            <a:spLocks noGrp="1"/>
          </p:cNvSpPr>
          <p:nvPr>
            <p:ph type="title"/>
          </p:nvPr>
        </p:nvSpPr>
        <p:spPr>
          <a:xfrm>
            <a:off x="0" y="188640"/>
            <a:ext cx="9144000"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 25 августа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8" y="5892857"/>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19</a:t>
            </a:r>
            <a:endParaRPr lang="ru-RU" sz="1600" dirty="0"/>
          </a:p>
        </p:txBody>
      </p:sp>
      <p:sp>
        <p:nvSpPr>
          <p:cNvPr id="10" name="Объект 9"/>
          <p:cNvSpPr txBox="1">
            <a:spLocks noGrp="1"/>
          </p:cNvSpPr>
          <p:nvPr>
            <p:ph idx="1"/>
          </p:nvPr>
        </p:nvSpPr>
        <p:spPr>
          <a:xfrm>
            <a:off x="4680012" y="1600200"/>
            <a:ext cx="3780420" cy="1077218"/>
          </a:xfrm>
          <a:prstGeom prst="rect">
            <a:avLst/>
          </a:prstGeom>
          <a:noFill/>
        </p:spPr>
        <p:txBody>
          <a:bodyPr wrap="square" rtlCol="0">
            <a:spAutoFit/>
          </a:bodyPr>
          <a:lstStyle/>
          <a:p>
            <a:pPr marL="0" indent="0" algn="just">
              <a:buNone/>
            </a:pPr>
            <a:r>
              <a:rPr lang="ru-RU" sz="1600" b="1" dirty="0" smtClean="0">
                <a:latin typeface="Gabriola" panose="04040605051002020D02" pitchFamily="82" charset="0"/>
              </a:rPr>
              <a:t>65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(1954) начала действовать сельская библиотека в селе </a:t>
            </a:r>
            <a:r>
              <a:rPr lang="ru-RU" sz="1600" dirty="0" err="1" smtClean="0">
                <a:latin typeface="Gabriola" panose="04040605051002020D02" pitchFamily="82" charset="0"/>
              </a:rPr>
              <a:t>Селиярово</a:t>
            </a:r>
            <a:r>
              <a:rPr lang="ru-RU" sz="1600" dirty="0" smtClean="0">
                <a:latin typeface="Gabriola" panose="04040605051002020D02" pitchFamily="82" charset="0"/>
              </a:rPr>
              <a:t> </a:t>
            </a:r>
            <a:r>
              <a:rPr lang="ru-RU" sz="1600" dirty="0" err="1" smtClean="0">
                <a:latin typeface="Gabriola" panose="04040605051002020D02" pitchFamily="82" charset="0"/>
              </a:rPr>
              <a:t>Самаровского</a:t>
            </a:r>
            <a:r>
              <a:rPr lang="ru-RU" sz="1600" dirty="0" smtClean="0">
                <a:latin typeface="Gabriola" panose="04040605051002020D02" pitchFamily="82" charset="0"/>
              </a:rPr>
              <a:t> (Ханты-Мансийского) района. Заведующей </a:t>
            </a:r>
            <a:r>
              <a:rPr lang="ru-RU" sz="1600" dirty="0" err="1" smtClean="0">
                <a:latin typeface="Gabriola" panose="04040605051002020D02" pitchFamily="82" charset="0"/>
              </a:rPr>
              <a:t>Селияровской</a:t>
            </a:r>
            <a:r>
              <a:rPr lang="ru-RU" sz="1600" dirty="0" smtClean="0">
                <a:latin typeface="Gabriola" panose="04040605051002020D02" pitchFamily="82" charset="0"/>
              </a:rPr>
              <a:t> библиотекой назначена Фомина Роза Васильевна. </a:t>
            </a:r>
            <a:endParaRPr lang="ru-RU" sz="1600" dirty="0">
              <a:latin typeface="Gabriola" panose="04040605051002020D02" pitchFamily="82" charset="0"/>
            </a:endParaRPr>
          </a:p>
        </p:txBody>
      </p:sp>
      <p:sp>
        <p:nvSpPr>
          <p:cNvPr id="9" name="Объект 9"/>
          <p:cNvSpPr txBox="1">
            <a:spLocks/>
          </p:cNvSpPr>
          <p:nvPr/>
        </p:nvSpPr>
        <p:spPr>
          <a:xfrm>
            <a:off x="4680012" y="5875432"/>
            <a:ext cx="3393505" cy="461665"/>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ru-RU" sz="1200" dirty="0" smtClean="0">
                <a:latin typeface="Gabriola" panose="04040605051002020D02" pitchFamily="82" charset="0"/>
              </a:rPr>
              <a:t>Архивный отдел администрации Ханты-Мансийского района. Ф.43. оп.4. д.3. л.27. </a:t>
            </a:r>
            <a:endParaRPr lang="ru-RU" sz="1200" dirty="0">
              <a:latin typeface="Gabriola" panose="04040605051002020D02" pitchFamily="82" charset="0"/>
            </a:endParaRPr>
          </a:p>
        </p:txBody>
      </p:sp>
      <p:pic>
        <p:nvPicPr>
          <p:cNvPr id="11" name="Рисунок 10" descr="C:\Users\Arhiv\Desktop\XX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897" y="1693197"/>
            <a:ext cx="3391348" cy="2330163"/>
          </a:xfrm>
          <a:prstGeom prst="rect">
            <a:avLst/>
          </a:prstGeom>
          <a:noFill/>
          <a:ln>
            <a:noFill/>
          </a:ln>
          <a:effectLst>
            <a:softEdge rad="63500"/>
          </a:effectLst>
        </p:spPr>
      </p:pic>
      <p:pic>
        <p:nvPicPr>
          <p:cNvPr id="12" name="Рисунок 11" descr="C:\Users\Arhiv\Desktop\3771cbd593a3ee715b99b000b2de8ae7.jpg"/>
          <p:cNvPicPr/>
          <p:nvPr/>
        </p:nvPicPr>
        <p:blipFill>
          <a:blip r:embed="rId3">
            <a:extLst>
              <a:ext uri="{28A0092B-C50C-407E-A947-70E740481C1C}">
                <a14:useLocalDpi xmlns:a14="http://schemas.microsoft.com/office/drawing/2010/main" val="0"/>
              </a:ext>
            </a:extLst>
          </a:blip>
          <a:srcRect/>
          <a:stretch>
            <a:fillRect/>
          </a:stretch>
        </p:blipFill>
        <p:spPr bwMode="auto">
          <a:xfrm>
            <a:off x="814968" y="4124176"/>
            <a:ext cx="3386277" cy="2041128"/>
          </a:xfrm>
          <a:prstGeom prst="rect">
            <a:avLst/>
          </a:prstGeom>
          <a:noFill/>
          <a:ln>
            <a:noFill/>
          </a:ln>
          <a:effectLst>
            <a:softEdge rad="63500"/>
          </a:effectLst>
        </p:spPr>
      </p:pic>
    </p:spTree>
    <p:extLst>
      <p:ext uri="{BB962C8B-B14F-4D97-AF65-F5344CB8AC3E}">
        <p14:creationId xmlns:p14="http://schemas.microsoft.com/office/powerpoint/2010/main" val="4150332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21</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a:latin typeface="Gabriola" panose="04040605051002020D02" pitchFamily="82" charset="0"/>
              </a:rPr>
              <a:t>2</a:t>
            </a:r>
            <a:r>
              <a:rPr lang="ru-RU" sz="4400" b="1" i="1" dirty="0" smtClean="0">
                <a:latin typeface="Gabriola" panose="04040605051002020D02" pitchFamily="82" charset="0"/>
              </a:rPr>
              <a:t> сентября</a:t>
            </a:r>
            <a:endParaRPr lang="ru-RU" sz="4400" b="1" i="1" dirty="0">
              <a:latin typeface="Gabriola" panose="04040605051002020D02" pitchFamily="82" charset="0"/>
            </a:endParaRPr>
          </a:p>
        </p:txBody>
      </p:sp>
      <p:sp>
        <p:nvSpPr>
          <p:cNvPr id="9" name="Блок-схема: ручной ввод 8"/>
          <p:cNvSpPr/>
          <p:nvPr/>
        </p:nvSpPr>
        <p:spPr>
          <a:xfrm>
            <a:off x="7984207" y="5905480"/>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20</a:t>
            </a:r>
            <a:endParaRPr lang="ru-RU" sz="1600" dirty="0"/>
          </a:p>
        </p:txBody>
      </p:sp>
      <p:sp>
        <p:nvSpPr>
          <p:cNvPr id="11" name="TextBox 10"/>
          <p:cNvSpPr txBox="1"/>
          <p:nvPr/>
        </p:nvSpPr>
        <p:spPr>
          <a:xfrm>
            <a:off x="4716016" y="1412776"/>
            <a:ext cx="3889628" cy="5032147"/>
          </a:xfrm>
          <a:prstGeom prst="rect">
            <a:avLst/>
          </a:prstGeom>
          <a:noFill/>
        </p:spPr>
        <p:txBody>
          <a:bodyPr wrap="square" rtlCol="0">
            <a:spAutoFit/>
          </a:bodyPr>
          <a:lstStyle/>
          <a:p>
            <a:pPr algn="just"/>
            <a:r>
              <a:rPr lang="ru-RU" sz="1600" b="1" dirty="0" smtClean="0">
                <a:latin typeface="Gabriola" panose="04040605051002020D02" pitchFamily="82" charset="0"/>
              </a:rPr>
              <a:t>15 </a:t>
            </a:r>
            <a:r>
              <a:rPr lang="ru-RU" sz="1600" b="1" dirty="0">
                <a:latin typeface="Gabriola" panose="04040605051002020D02" pitchFamily="82" charset="0"/>
              </a:rPr>
              <a:t>лет </a:t>
            </a:r>
            <a:r>
              <a:rPr lang="ru-RU" sz="1600" dirty="0">
                <a:latin typeface="Gabriola" panose="04040605051002020D02" pitchFamily="82" charset="0"/>
              </a:rPr>
              <a:t>назад (2004) в целях увековечения памяти Алексея Степановича </a:t>
            </a:r>
            <a:r>
              <a:rPr lang="ru-RU" sz="1600" dirty="0" err="1">
                <a:latin typeface="Gabriola" panose="04040605051002020D02" pitchFamily="82" charset="0"/>
              </a:rPr>
              <a:t>Макшанцева</a:t>
            </a:r>
            <a:r>
              <a:rPr lang="ru-RU" sz="1600" dirty="0">
                <a:latin typeface="Gabriola" panose="04040605051002020D02" pitchFamily="82" charset="0"/>
              </a:rPr>
              <a:t>, директора Кедровской общеобразовательной школы, Отличника народного просвещения, проработавшего бессменным руководителем школы 40 лет Постановлением главы Ханты-Мансийского района №119 от 02.09.2004г. муниципальному общеобразовательному учреждению: средняя общеобразовательная школа п. Кедровый присвоено имя </a:t>
            </a:r>
            <a:r>
              <a:rPr lang="ru-RU" sz="1600" dirty="0" err="1">
                <a:latin typeface="Gabriola" panose="04040605051002020D02" pitchFamily="82" charset="0"/>
              </a:rPr>
              <a:t>Макшанцева</a:t>
            </a:r>
            <a:r>
              <a:rPr lang="ru-RU" sz="1600" dirty="0">
                <a:latin typeface="Gabriola" panose="04040605051002020D02" pitchFamily="82" charset="0"/>
              </a:rPr>
              <a:t> Алексея Степановича. На школе открыта мемориальная доска</a:t>
            </a:r>
            <a:r>
              <a:rPr lang="ru-RU" sz="1600" dirty="0" smtClean="0">
                <a:latin typeface="Gabriola" panose="04040605051002020D02" pitchFamily="82" charset="0"/>
              </a:rPr>
              <a:t>.</a:t>
            </a:r>
          </a:p>
          <a:p>
            <a:pPr algn="just"/>
            <a:endParaRPr lang="ru-RU" sz="1600" dirty="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smtClean="0">
              <a:latin typeface="Gabriola" panose="04040605051002020D02" pitchFamily="82" charset="0"/>
            </a:endParaRPr>
          </a:p>
          <a:p>
            <a:pPr algn="just"/>
            <a:r>
              <a:rPr lang="ru-RU" sz="1100" dirty="0">
                <a:latin typeface="Gabriola" panose="04040605051002020D02" pitchFamily="82" charset="0"/>
              </a:rPr>
              <a:t>1.Архивный отдел администрации Ханты-Мансийского района. Ф. 47.Оп.1. Д. 381,  Л. 55.</a:t>
            </a:r>
          </a:p>
          <a:p>
            <a:pPr algn="just"/>
            <a:r>
              <a:rPr lang="ru-RU" sz="1100" dirty="0">
                <a:latin typeface="Gabriola" panose="04040605051002020D02" pitchFamily="82" charset="0"/>
              </a:rPr>
              <a:t>2.Жизнь, отданная детям. //Наш р-н. – 2004. – 24 июнь</a:t>
            </a:r>
            <a:r>
              <a:rPr lang="ru-RU" sz="1100" dirty="0" smtClean="0">
                <a:latin typeface="Gabriola" panose="04040605051002020D02" pitchFamily="82" charset="0"/>
              </a:rPr>
              <a:t>.</a:t>
            </a:r>
            <a:endParaRPr lang="ru-RU" sz="1600" dirty="0">
              <a:latin typeface="Gabriola" panose="04040605051002020D02" pitchFamily="82" charset="0"/>
            </a:endParaRPr>
          </a:p>
        </p:txBody>
      </p:sp>
      <p:pic>
        <p:nvPicPr>
          <p:cNvPr id="12" name="Рисунок 11"/>
          <p:cNvPicPr/>
          <p:nvPr/>
        </p:nvPicPr>
        <p:blipFill>
          <a:blip r:embed="rId3" cstate="print">
            <a:extLst>
              <a:ext uri="{28A0092B-C50C-407E-A947-70E740481C1C}">
                <a14:useLocalDpi xmlns:a14="http://schemas.microsoft.com/office/drawing/2010/main" val="0"/>
              </a:ext>
            </a:extLst>
          </a:blip>
          <a:stretch>
            <a:fillRect/>
          </a:stretch>
        </p:blipFill>
        <p:spPr>
          <a:xfrm>
            <a:off x="1187624" y="1412776"/>
            <a:ext cx="2610929" cy="3600400"/>
          </a:xfrm>
          <a:prstGeom prst="rect">
            <a:avLst/>
          </a:prstGeom>
          <a:effectLst>
            <a:softEdge rad="63500"/>
          </a:effectLst>
        </p:spPr>
      </p:pic>
    </p:spTree>
    <p:extLst>
      <p:ext uri="{BB962C8B-B14F-4D97-AF65-F5344CB8AC3E}">
        <p14:creationId xmlns:p14="http://schemas.microsoft.com/office/powerpoint/2010/main" val="417852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22</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14868" y="1196440"/>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12 сентября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21</a:t>
            </a:r>
            <a:endParaRPr lang="ru-RU" sz="1600" dirty="0"/>
          </a:p>
        </p:txBody>
      </p:sp>
      <p:sp>
        <p:nvSpPr>
          <p:cNvPr id="11" name="TextBox 10"/>
          <p:cNvSpPr txBox="1"/>
          <p:nvPr/>
        </p:nvSpPr>
        <p:spPr>
          <a:xfrm>
            <a:off x="4644988" y="1330536"/>
            <a:ext cx="3816424" cy="4939814"/>
          </a:xfrm>
          <a:prstGeom prst="rect">
            <a:avLst/>
          </a:prstGeom>
          <a:noFill/>
        </p:spPr>
        <p:txBody>
          <a:bodyPr wrap="square" rtlCol="0">
            <a:spAutoFit/>
          </a:bodyPr>
          <a:lstStyle/>
          <a:p>
            <a:pPr algn="just"/>
            <a:r>
              <a:rPr lang="ru-RU" sz="1600" b="1" dirty="0" smtClean="0">
                <a:latin typeface="Gabriola" panose="04040605051002020D02" pitchFamily="82" charset="0"/>
              </a:rPr>
              <a:t>65 </a:t>
            </a:r>
            <a:r>
              <a:rPr lang="ru-RU" sz="1600" b="1" dirty="0">
                <a:latin typeface="Gabriola" panose="04040605051002020D02" pitchFamily="82" charset="0"/>
              </a:rPr>
              <a:t>лет </a:t>
            </a:r>
            <a:r>
              <a:rPr lang="ru-RU" sz="1600" dirty="0">
                <a:latin typeface="Gabriola" panose="04040605051002020D02" pitchFamily="82" charset="0"/>
              </a:rPr>
              <a:t>назад (1954) открыта школа в  поселке </a:t>
            </a:r>
            <a:r>
              <a:rPr lang="ru-RU" sz="1600" dirty="0" err="1">
                <a:latin typeface="Gabriola" panose="04040605051002020D02" pitchFamily="82" charset="0"/>
              </a:rPr>
              <a:t>Выкатной</a:t>
            </a:r>
            <a:r>
              <a:rPr lang="ru-RU" sz="1600" dirty="0">
                <a:latin typeface="Gabriola" panose="04040605051002020D02" pitchFamily="82" charset="0"/>
              </a:rPr>
              <a:t> </a:t>
            </a:r>
            <a:r>
              <a:rPr lang="ru-RU" sz="1600" dirty="0" err="1">
                <a:latin typeface="Gabriola" panose="04040605051002020D02" pitchFamily="82" charset="0"/>
              </a:rPr>
              <a:t>Тюлинского</a:t>
            </a:r>
            <a:r>
              <a:rPr lang="ru-RU" sz="1600" dirty="0">
                <a:latin typeface="Gabriola" panose="04040605051002020D02" pitchFamily="82" charset="0"/>
              </a:rPr>
              <a:t> </a:t>
            </a:r>
            <a:r>
              <a:rPr lang="ru-RU" sz="1600" dirty="0" smtClean="0">
                <a:latin typeface="Gabriola" panose="04040605051002020D02" pitchFamily="82" charset="0"/>
              </a:rPr>
              <a:t>сельского</a:t>
            </a:r>
            <a:r>
              <a:rPr lang="ru-RU" sz="1600" dirty="0">
                <a:latin typeface="Gabriola" panose="04040605051002020D02" pitchFamily="82" charset="0"/>
              </a:rPr>
              <a:t> </a:t>
            </a:r>
            <a:r>
              <a:rPr lang="ru-RU" sz="1600" dirty="0" smtClean="0">
                <a:latin typeface="Gabriola" panose="04040605051002020D02" pitchFamily="82" charset="0"/>
              </a:rPr>
              <a:t>совета </a:t>
            </a:r>
            <a:r>
              <a:rPr lang="ru-RU" sz="1600" dirty="0" err="1">
                <a:latin typeface="Gabriola" panose="04040605051002020D02" pitchFamily="82" charset="0"/>
              </a:rPr>
              <a:t>Самаровского</a:t>
            </a:r>
            <a:r>
              <a:rPr lang="ru-RU" sz="1600" dirty="0">
                <a:latin typeface="Gabriola" panose="04040605051002020D02" pitchFamily="82" charset="0"/>
              </a:rPr>
              <a:t>  района, </a:t>
            </a:r>
            <a:r>
              <a:rPr lang="ru-RU" sz="1600" dirty="0" smtClean="0">
                <a:latin typeface="Gabriola" panose="04040605051002020D02" pitchFamily="82" charset="0"/>
              </a:rPr>
              <a:t>сейчас </a:t>
            </a:r>
            <a:r>
              <a:rPr lang="ru-RU" sz="1600" dirty="0">
                <a:latin typeface="Gabriola" panose="04040605051002020D02" pitchFamily="82" charset="0"/>
              </a:rPr>
              <a:t>Муниципальное казенное общеобразовательное учреждение Ханты-Мансийского района  «Средняя общеобразовательная школа имени Героя Советского Союза Петра Алексеевича </a:t>
            </a:r>
            <a:r>
              <a:rPr lang="ru-RU" sz="1600" dirty="0" err="1">
                <a:latin typeface="Gabriola" panose="04040605051002020D02" pitchFamily="82" charset="0"/>
              </a:rPr>
              <a:t>Бабичева</a:t>
            </a:r>
            <a:r>
              <a:rPr lang="ru-RU" sz="1600" dirty="0">
                <a:latin typeface="Gabriola" panose="04040605051002020D02" pitchFamily="82" charset="0"/>
              </a:rPr>
              <a:t> поселка </a:t>
            </a:r>
            <a:r>
              <a:rPr lang="ru-RU" sz="1600" dirty="0" err="1">
                <a:latin typeface="Gabriola" panose="04040605051002020D02" pitchFamily="82" charset="0"/>
              </a:rPr>
              <a:t>Выкатной</a:t>
            </a:r>
            <a:r>
              <a:rPr lang="ru-RU" sz="1600" dirty="0">
                <a:latin typeface="Gabriola" panose="04040605051002020D02" pitchFamily="82" charset="0"/>
              </a:rPr>
              <a:t>». Сегодня в школе обучается 64 ребенка, в коллективе работают 18 педагогов. На базе учреждения открыт филиал МБОУ ДО ХМР «Детская музыкальная школа». Школа является участником проекта по повышению качества образования на базе Комитета по образованию. В 2015, 2017гг. школа среди победителей районного конкурса «Учитель года». В 2018г. стала призёром районного конкурса «Ученик года 2018» -3 место.</a:t>
            </a:r>
          </a:p>
          <a:p>
            <a:endParaRPr lang="ru-RU" sz="1600" dirty="0" smtClean="0">
              <a:solidFill>
                <a:schemeClr val="tx1">
                  <a:lumMod val="75000"/>
                  <a:lumOff val="25000"/>
                </a:schemeClr>
              </a:solidFill>
              <a:latin typeface="Gabriola" panose="04040605051002020D02" pitchFamily="82" charset="0"/>
            </a:endParaRPr>
          </a:p>
          <a:p>
            <a:endParaRPr lang="ru-RU" sz="1600" dirty="0" smtClean="0">
              <a:solidFill>
                <a:schemeClr val="tx1">
                  <a:lumMod val="75000"/>
                  <a:lumOff val="25000"/>
                </a:schemeClr>
              </a:solidFill>
              <a:latin typeface="Gabriola" panose="04040605051002020D02" pitchFamily="82" charset="0"/>
            </a:endParaRPr>
          </a:p>
          <a:p>
            <a:endParaRPr lang="ru-RU" sz="1600" dirty="0">
              <a:solidFill>
                <a:schemeClr val="tx1">
                  <a:lumMod val="75000"/>
                  <a:lumOff val="25000"/>
                </a:schemeClr>
              </a:solidFill>
              <a:latin typeface="Gabriola" panose="04040605051002020D02" pitchFamily="82" charset="0"/>
            </a:endParaRPr>
          </a:p>
          <a:p>
            <a:r>
              <a:rPr lang="ru-RU" sz="1100" dirty="0" smtClean="0">
                <a:solidFill>
                  <a:schemeClr val="tx1">
                    <a:lumMod val="75000"/>
                    <a:lumOff val="25000"/>
                  </a:schemeClr>
                </a:solidFill>
                <a:latin typeface="Gabriola" panose="04040605051002020D02" pitchFamily="82" charset="0"/>
              </a:rPr>
              <a:t>Все </a:t>
            </a:r>
            <a:r>
              <a:rPr lang="ru-RU" sz="1100" dirty="0">
                <a:solidFill>
                  <a:schemeClr val="tx1">
                    <a:lumMod val="75000"/>
                    <a:lumOff val="25000"/>
                  </a:schemeClr>
                </a:solidFill>
                <a:latin typeface="Gabriola" panose="04040605051002020D02" pitchFamily="82" charset="0"/>
              </a:rPr>
              <a:t>только начинается. //Наш р-н. – 2004. – 11 </a:t>
            </a:r>
            <a:r>
              <a:rPr lang="ru-RU" sz="1100" dirty="0" smtClean="0">
                <a:solidFill>
                  <a:schemeClr val="tx1">
                    <a:lumMod val="75000"/>
                    <a:lumOff val="25000"/>
                  </a:schemeClr>
                </a:solidFill>
                <a:latin typeface="Gabriola" panose="04040605051002020D02" pitchFamily="82" charset="0"/>
              </a:rPr>
              <a:t>ноябрь</a:t>
            </a:r>
            <a:endParaRPr lang="ru-RU" sz="1100" dirty="0">
              <a:solidFill>
                <a:schemeClr val="tx1">
                  <a:lumMod val="75000"/>
                  <a:lumOff val="25000"/>
                </a:schemeClr>
              </a:solidFill>
              <a:latin typeface="Gabriola" panose="04040605051002020D02" pitchFamily="82" charset="0"/>
            </a:endParaRPr>
          </a:p>
        </p:txBody>
      </p:sp>
      <p:pic>
        <p:nvPicPr>
          <p:cNvPr id="12" name="Рисунок 11" descr="C:\Users\Arhiv\Desktop\DSC_273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000" y="3814250"/>
            <a:ext cx="3456384" cy="2016224"/>
          </a:xfrm>
          <a:prstGeom prst="rect">
            <a:avLst/>
          </a:prstGeom>
          <a:noFill/>
          <a:ln>
            <a:noFill/>
          </a:ln>
          <a:effectLst>
            <a:softEdge rad="63500"/>
          </a:effectLst>
        </p:spPr>
      </p:pic>
      <p:pic>
        <p:nvPicPr>
          <p:cNvPr id="13" name="Рисунок 12" descr="C:\Users\Arhiv\Desktop\для календаря 2019\фото для календ 19\к теме школа п. Выкатной (жители рейда п. Выкатной).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845" y="1340072"/>
            <a:ext cx="3310586" cy="2330546"/>
          </a:xfrm>
          <a:prstGeom prst="rect">
            <a:avLst/>
          </a:prstGeom>
          <a:noFill/>
          <a:ln>
            <a:noFill/>
          </a:ln>
          <a:effectLst>
            <a:softEdge rad="63500"/>
          </a:effectLst>
        </p:spPr>
      </p:pic>
    </p:spTree>
    <p:extLst>
      <p:ext uri="{BB962C8B-B14F-4D97-AF65-F5344CB8AC3E}">
        <p14:creationId xmlns:p14="http://schemas.microsoft.com/office/powerpoint/2010/main" val="4035609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23</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14868" y="1196440"/>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12 сентября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22</a:t>
            </a:r>
            <a:endParaRPr lang="ru-RU" sz="1600" dirty="0"/>
          </a:p>
        </p:txBody>
      </p:sp>
      <p:sp>
        <p:nvSpPr>
          <p:cNvPr id="11" name="TextBox 10"/>
          <p:cNvSpPr txBox="1"/>
          <p:nvPr/>
        </p:nvSpPr>
        <p:spPr>
          <a:xfrm>
            <a:off x="4644988" y="1330536"/>
            <a:ext cx="3816424" cy="4939814"/>
          </a:xfrm>
          <a:prstGeom prst="rect">
            <a:avLst/>
          </a:prstGeom>
          <a:noFill/>
        </p:spPr>
        <p:txBody>
          <a:bodyPr wrap="square" rtlCol="0">
            <a:spAutoFit/>
          </a:bodyPr>
          <a:lstStyle/>
          <a:p>
            <a:pPr algn="just"/>
            <a:r>
              <a:rPr lang="ru-RU" sz="1600" b="1" dirty="0" smtClean="0">
                <a:latin typeface="Gabriola" panose="04040605051002020D02" pitchFamily="82" charset="0"/>
              </a:rPr>
              <a:t>15 лет </a:t>
            </a:r>
            <a:r>
              <a:rPr lang="ru-RU" sz="1600" dirty="0" smtClean="0">
                <a:latin typeface="Gabriola" panose="04040605051002020D02" pitchFamily="82" charset="0"/>
              </a:rPr>
              <a:t>назад (2004) </a:t>
            </a:r>
            <a:r>
              <a:rPr lang="ru-RU" sz="1600" dirty="0">
                <a:latin typeface="Gabriola" panose="04040605051002020D02" pitchFamily="82" charset="0"/>
              </a:rPr>
              <a:t>после многолетнего забвения распахнула двери </a:t>
            </a:r>
            <a:r>
              <a:rPr lang="ru-RU" sz="1600" b="1" dirty="0">
                <a:latin typeface="Gabriola" panose="04040605051002020D02" pitchFamily="82" charset="0"/>
              </a:rPr>
              <a:t>церковь Успения Пресвятой Богородицы </a:t>
            </a:r>
            <a:r>
              <a:rPr lang="ru-RU" sz="1600" dirty="0">
                <a:latin typeface="Gabriola" panose="04040605051002020D02" pitchFamily="82" charset="0"/>
              </a:rPr>
              <a:t>в селе </a:t>
            </a:r>
            <a:r>
              <a:rPr lang="ru-RU" sz="1600" dirty="0" err="1" smtClean="0">
                <a:latin typeface="Gabriola" panose="04040605051002020D02" pitchFamily="82" charset="0"/>
              </a:rPr>
              <a:t>Селиярово</a:t>
            </a:r>
            <a:r>
              <a:rPr lang="ru-RU" sz="1600" dirty="0" smtClean="0">
                <a:latin typeface="Gabriola" panose="04040605051002020D02" pitchFamily="82" charset="0"/>
              </a:rPr>
              <a:t> </a:t>
            </a:r>
            <a:r>
              <a:rPr lang="ru-RU" sz="1600" dirty="0">
                <a:latin typeface="Gabriola" panose="04040605051002020D02" pitchFamily="82" charset="0"/>
              </a:rPr>
              <a:t>Ханты-Мансийского района. </a:t>
            </a:r>
          </a:p>
          <a:p>
            <a:pPr algn="just"/>
            <a:r>
              <a:rPr lang="ru-RU" sz="1600" dirty="0" smtClean="0">
                <a:latin typeface="Gabriola" panose="04040605051002020D02" pitchFamily="82" charset="0"/>
              </a:rPr>
              <a:t>«Место </a:t>
            </a:r>
            <a:r>
              <a:rPr lang="ru-RU" sz="1600" dirty="0">
                <a:latin typeface="Gabriola" panose="04040605051002020D02" pitchFamily="82" charset="0"/>
              </a:rPr>
              <a:t>под церковь выбирали основательно. Потому что она - основа основ. Альфа и Омега. Начало и конец. В старину говорили, если в селе есть храм - оно будет жить. Выбрали место в самом центре села, на открытой площади, чтобы видно было со всех сторон. Собирали деньги, как водилось в те времена, всем миром. Говорят, что главным жертвователем был купец Рязанцев. Строили быстро, споро, с молитвой. И Господь внял усердию и чистосердечию православных. Освятили церковь в честь Успения Пресвятой Богородицы в 1873 году</a:t>
            </a:r>
            <a:r>
              <a:rPr lang="ru-RU" sz="1600" dirty="0" smtClean="0">
                <a:latin typeface="Gabriola" panose="04040605051002020D02" pitchFamily="82" charset="0"/>
              </a:rPr>
              <a:t>.» </a:t>
            </a:r>
          </a:p>
          <a:p>
            <a:pPr algn="just"/>
            <a:endParaRPr lang="ru-RU" sz="1600" dirty="0" smtClean="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smtClean="0">
              <a:latin typeface="Gabriola" panose="04040605051002020D02" pitchFamily="82" charset="0"/>
            </a:endParaRPr>
          </a:p>
          <a:p>
            <a:pPr algn="just"/>
            <a:endParaRPr lang="ru-RU" sz="1600" dirty="0">
              <a:latin typeface="Gabriola" panose="04040605051002020D02" pitchFamily="82" charset="0"/>
            </a:endParaRPr>
          </a:p>
          <a:p>
            <a:r>
              <a:rPr lang="en-US" sz="1100" i="1" dirty="0" smtClean="0"/>
              <a:t>http</a:t>
            </a:r>
            <a:r>
              <a:rPr lang="en-US" sz="1100" i="1" dirty="0"/>
              <a:t>://</a:t>
            </a:r>
            <a:r>
              <a:rPr lang="en-US" sz="1100" i="1" dirty="0" smtClean="0"/>
              <a:t>russian-church.ru/</a:t>
            </a:r>
            <a:r>
              <a:rPr lang="ru-RU" sz="1100" i="1" dirty="0"/>
              <a:t>Светлана Поливанова</a:t>
            </a:r>
            <a:endParaRPr lang="ru-RU" sz="1100" dirty="0">
              <a:solidFill>
                <a:schemeClr val="tx1">
                  <a:lumMod val="75000"/>
                  <a:lumOff val="25000"/>
                </a:schemeClr>
              </a:solidFill>
              <a:latin typeface="Gabriola" panose="04040605051002020D02" pitchFamily="82" charset="0"/>
            </a:endParaRPr>
          </a:p>
        </p:txBody>
      </p:sp>
      <p:pic>
        <p:nvPicPr>
          <p:cNvPr id="14" name="Рисунок 13" descr="C:\Users\Arhiv\Desktop\Безымянный.png"/>
          <p:cNvPicPr/>
          <p:nvPr/>
        </p:nvPicPr>
        <p:blipFill>
          <a:blip r:embed="rId3">
            <a:extLst>
              <a:ext uri="{28A0092B-C50C-407E-A947-70E740481C1C}">
                <a14:useLocalDpi xmlns:a14="http://schemas.microsoft.com/office/drawing/2010/main" val="0"/>
              </a:ext>
            </a:extLst>
          </a:blip>
          <a:srcRect/>
          <a:stretch>
            <a:fillRect/>
          </a:stretch>
        </p:blipFill>
        <p:spPr bwMode="auto">
          <a:xfrm>
            <a:off x="948760" y="1412776"/>
            <a:ext cx="3335208" cy="2016224"/>
          </a:xfrm>
          <a:prstGeom prst="rect">
            <a:avLst/>
          </a:prstGeom>
          <a:noFill/>
          <a:ln>
            <a:noFill/>
          </a:ln>
          <a:effectLst>
            <a:softEdge rad="63500"/>
          </a:effectLst>
        </p:spPr>
      </p:pic>
      <p:pic>
        <p:nvPicPr>
          <p:cNvPr id="15" name="Рисунок 14" descr="C:\Users\Arhiv\Desktop\Ф.ФОТОФОНД, Оп.1, Д.112, Л.1_Церковь Успенья Пресвятой Богородицы., 200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760" y="3653894"/>
            <a:ext cx="3335208" cy="2223377"/>
          </a:xfrm>
          <a:prstGeom prst="rect">
            <a:avLst/>
          </a:prstGeom>
          <a:noFill/>
          <a:ln>
            <a:noFill/>
          </a:ln>
          <a:effectLst>
            <a:softEdge rad="63500"/>
          </a:effectLst>
        </p:spPr>
      </p:pic>
    </p:spTree>
    <p:extLst>
      <p:ext uri="{BB962C8B-B14F-4D97-AF65-F5344CB8AC3E}">
        <p14:creationId xmlns:p14="http://schemas.microsoft.com/office/powerpoint/2010/main" val="4075037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24</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a:latin typeface="Gabriola" panose="04040605051002020D02" pitchFamily="82" charset="0"/>
              </a:rPr>
              <a:t>1</a:t>
            </a:r>
            <a:r>
              <a:rPr lang="ru-RU" sz="4400" b="1" i="1" dirty="0" smtClean="0">
                <a:latin typeface="Gabriola" panose="04040605051002020D02" pitchFamily="82" charset="0"/>
              </a:rPr>
              <a:t> 4 сентября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23</a:t>
            </a:r>
            <a:endParaRPr lang="ru-RU" sz="1600" dirty="0"/>
          </a:p>
        </p:txBody>
      </p:sp>
      <p:sp>
        <p:nvSpPr>
          <p:cNvPr id="11" name="TextBox 10"/>
          <p:cNvSpPr txBox="1"/>
          <p:nvPr/>
        </p:nvSpPr>
        <p:spPr>
          <a:xfrm>
            <a:off x="4603784" y="1412776"/>
            <a:ext cx="3816425" cy="5062924"/>
          </a:xfrm>
          <a:prstGeom prst="rect">
            <a:avLst/>
          </a:prstGeom>
          <a:noFill/>
        </p:spPr>
        <p:txBody>
          <a:bodyPr wrap="square" rtlCol="0">
            <a:spAutoFit/>
          </a:bodyPr>
          <a:lstStyle/>
          <a:p>
            <a:r>
              <a:rPr lang="ru-RU" sz="1600" b="1" dirty="0">
                <a:latin typeface="Gabriola" panose="04040605051002020D02" pitchFamily="82" charset="0"/>
              </a:rPr>
              <a:t>55 лет </a:t>
            </a:r>
            <a:r>
              <a:rPr lang="ru-RU" sz="1600" dirty="0">
                <a:latin typeface="Gabriola" panose="04040605051002020D02" pitchFamily="82" charset="0"/>
              </a:rPr>
              <a:t>назад (1964) Указом Президиума Верховного Совета РСФСР </a:t>
            </a:r>
            <a:r>
              <a:rPr lang="ru-RU" sz="1600" dirty="0" err="1">
                <a:latin typeface="Gabriola" panose="04040605051002020D02" pitchFamily="82" charset="0"/>
              </a:rPr>
              <a:t>Самаровский</a:t>
            </a:r>
            <a:r>
              <a:rPr lang="ru-RU" sz="1600" dirty="0">
                <a:latin typeface="Gabriola" panose="04040605051002020D02" pitchFamily="82" charset="0"/>
              </a:rPr>
              <a:t> район переименован в Ханты-Мансийский.</a:t>
            </a:r>
          </a:p>
          <a:p>
            <a:r>
              <a:rPr lang="ru-RU" sz="1100" dirty="0">
                <a:latin typeface="Gabriola" panose="04040605051002020D02" pitchFamily="82" charset="0"/>
              </a:rPr>
              <a:t> </a:t>
            </a:r>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endParaRPr lang="ru-RU" sz="1100" dirty="0" smtClean="0">
              <a:latin typeface="Gabriola" panose="04040605051002020D02" pitchFamily="82" charset="0"/>
            </a:endParaRPr>
          </a:p>
          <a:p>
            <a:endParaRPr lang="ru-RU" sz="1100" dirty="0">
              <a:latin typeface="Gabriola" panose="04040605051002020D02" pitchFamily="82" charset="0"/>
            </a:endParaRPr>
          </a:p>
          <a:p>
            <a:pPr lvl="0"/>
            <a:r>
              <a:rPr lang="ru-RU" sz="1100" dirty="0">
                <a:latin typeface="Gabriola" panose="04040605051002020D02" pitchFamily="82" charset="0"/>
              </a:rPr>
              <a:t>Краткий справочник по фондам архивных отделов районов Ханты-Мансийского автономного округа-Югры.- Ханты-Мансийск, 2010. – Т. 4.-С</a:t>
            </a:r>
            <a:r>
              <a:rPr lang="ru-RU" sz="1100" dirty="0" smtClean="0">
                <a:latin typeface="Gabriola" panose="04040605051002020D02" pitchFamily="82" charset="0"/>
              </a:rPr>
              <a:t>. 294</a:t>
            </a:r>
          </a:p>
          <a:p>
            <a:pPr lvl="0"/>
            <a:r>
              <a:rPr lang="ru-RU" sz="1100" dirty="0" smtClean="0">
                <a:latin typeface="Gabriola" panose="04040605051002020D02" pitchFamily="82" charset="0"/>
              </a:rPr>
              <a:t>КУГАЮ Ф.1, оп.1.д.824, л.19.</a:t>
            </a:r>
            <a:endParaRPr lang="ru-RU" sz="1100" dirty="0">
              <a:solidFill>
                <a:schemeClr val="tx1">
                  <a:lumMod val="75000"/>
                  <a:lumOff val="25000"/>
                </a:schemeClr>
              </a:solidFill>
              <a:latin typeface="Gabriola" panose="04040605051002020D02" pitchFamily="82" charset="0"/>
            </a:endParaRPr>
          </a:p>
        </p:txBody>
      </p:sp>
      <p:pic>
        <p:nvPicPr>
          <p:cNvPr id="13" name="Рисунок 12" descr="C:\Users\Arhiv\Desktop\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720" y="1484784"/>
            <a:ext cx="3106250" cy="4361111"/>
          </a:xfrm>
          <a:prstGeom prst="rect">
            <a:avLst/>
          </a:prstGeom>
          <a:noFill/>
          <a:ln>
            <a:noFill/>
          </a:ln>
          <a:effectLst>
            <a:softEdge rad="63500"/>
          </a:effectLst>
        </p:spPr>
      </p:pic>
    </p:spTree>
    <p:extLst>
      <p:ext uri="{BB962C8B-B14F-4D97-AF65-F5344CB8AC3E}">
        <p14:creationId xmlns:p14="http://schemas.microsoft.com/office/powerpoint/2010/main" val="52540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25</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539552" y="247150"/>
            <a:ext cx="7344816" cy="769441"/>
          </a:xfrm>
          <a:prstGeom prst="rect">
            <a:avLst/>
          </a:prstGeom>
          <a:noFill/>
        </p:spPr>
        <p:txBody>
          <a:bodyPr wrap="square" rtlCol="0">
            <a:spAutoFit/>
          </a:bodyPr>
          <a:lstStyle/>
          <a:p>
            <a:r>
              <a:rPr lang="ru-RU" sz="4400" b="1" i="1" dirty="0" smtClean="0">
                <a:latin typeface="Gabriola" panose="04040605051002020D02" pitchFamily="82" charset="0"/>
              </a:rPr>
              <a:t>15 сентября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24</a:t>
            </a:r>
            <a:endParaRPr lang="ru-RU" sz="1600" dirty="0"/>
          </a:p>
        </p:txBody>
      </p:sp>
      <p:sp>
        <p:nvSpPr>
          <p:cNvPr id="11" name="TextBox 10"/>
          <p:cNvSpPr txBox="1"/>
          <p:nvPr/>
        </p:nvSpPr>
        <p:spPr>
          <a:xfrm>
            <a:off x="4624962" y="1147995"/>
            <a:ext cx="3980681" cy="5586145"/>
          </a:xfrm>
          <a:prstGeom prst="rect">
            <a:avLst/>
          </a:prstGeom>
          <a:noFill/>
        </p:spPr>
        <p:txBody>
          <a:bodyPr wrap="square" rtlCol="0">
            <a:spAutoFit/>
          </a:bodyPr>
          <a:lstStyle/>
          <a:p>
            <a:pPr algn="just"/>
            <a:r>
              <a:rPr lang="ru-RU" sz="1600" b="1" dirty="0" err="1" smtClean="0">
                <a:latin typeface="Gabriola" panose="04040605051002020D02" pitchFamily="82" charset="0"/>
              </a:rPr>
              <a:t>Молостов</a:t>
            </a:r>
            <a:r>
              <a:rPr lang="ru-RU" sz="1600" b="1" dirty="0" smtClean="0">
                <a:latin typeface="Gabriola" panose="04040605051002020D02" pitchFamily="82" charset="0"/>
              </a:rPr>
              <a:t> </a:t>
            </a:r>
            <a:r>
              <a:rPr lang="ru-RU" sz="1600" b="1" dirty="0">
                <a:latin typeface="Gabriola" panose="04040605051002020D02" pitchFamily="82" charset="0"/>
              </a:rPr>
              <a:t>Александр </a:t>
            </a:r>
            <a:r>
              <a:rPr lang="ru-RU" sz="1600" b="1" dirty="0" smtClean="0">
                <a:latin typeface="Gabriola" panose="04040605051002020D02" pitchFamily="82" charset="0"/>
              </a:rPr>
              <a:t>Михайлович </a:t>
            </a:r>
            <a:r>
              <a:rPr lang="ru-RU" sz="1600" dirty="0" smtClean="0">
                <a:latin typeface="Gabriola" panose="04040605051002020D02" pitchFamily="82" charset="0"/>
              </a:rPr>
              <a:t>родился </a:t>
            </a:r>
            <a:r>
              <a:rPr lang="ru-RU" sz="1600" dirty="0">
                <a:latin typeface="Gabriola" panose="04040605051002020D02" pitchFamily="82" charset="0"/>
              </a:rPr>
              <a:t>в д. </a:t>
            </a:r>
            <a:r>
              <a:rPr lang="ru-RU" sz="1600" dirty="0" err="1">
                <a:latin typeface="Gabriola" panose="04040605051002020D02" pitchFamily="82" charset="0"/>
              </a:rPr>
              <a:t>Алтитумп</a:t>
            </a:r>
            <a:r>
              <a:rPr lang="ru-RU" sz="1600" dirty="0">
                <a:latin typeface="Gabriola" panose="04040605051002020D02" pitchFamily="82" charset="0"/>
              </a:rPr>
              <a:t> Березовского района Тюменской области. В </a:t>
            </a:r>
            <a:r>
              <a:rPr lang="ru-RU" sz="1600" dirty="0" smtClean="0">
                <a:latin typeface="Gabriola" panose="04040605051002020D02" pitchFamily="82" charset="0"/>
              </a:rPr>
              <a:t>1977г. </a:t>
            </a:r>
            <a:r>
              <a:rPr lang="ru-RU" sz="1600" dirty="0">
                <a:latin typeface="Gabriola" panose="04040605051002020D02" pitchFamily="82" charset="0"/>
              </a:rPr>
              <a:t>окончил Новосибирский медицинский </a:t>
            </a:r>
            <a:r>
              <a:rPr lang="ru-RU" sz="1600" dirty="0" smtClean="0">
                <a:latin typeface="Gabriola" panose="04040605051002020D02" pitchFamily="82" charset="0"/>
              </a:rPr>
              <a:t>институт. </a:t>
            </a:r>
            <a:r>
              <a:rPr lang="ru-RU" sz="1600" dirty="0">
                <a:latin typeface="Gabriola" panose="04040605051002020D02" pitchFamily="82" charset="0"/>
              </a:rPr>
              <a:t>После окончания института с 1977 по 1980 год работал участковым врачом-терапевтом в районной больнице г. Каргат Новосибирской области. С </a:t>
            </a:r>
            <a:r>
              <a:rPr lang="ru-RU" sz="1600" dirty="0" smtClean="0">
                <a:latin typeface="Gabriola" panose="04040605051002020D02" pitchFamily="82" charset="0"/>
              </a:rPr>
              <a:t>1980г. – </a:t>
            </a:r>
            <a:r>
              <a:rPr lang="ru-RU" sz="1600" dirty="0">
                <a:latin typeface="Gabriola" panose="04040605051002020D02" pitchFamily="82" charset="0"/>
              </a:rPr>
              <a:t>главный врач </a:t>
            </a:r>
            <a:r>
              <a:rPr lang="ru-RU" sz="1600" dirty="0" err="1">
                <a:latin typeface="Gabriola" panose="04040605051002020D02" pitchFamily="82" charset="0"/>
              </a:rPr>
              <a:t>Горноправдинской</a:t>
            </a:r>
            <a:r>
              <a:rPr lang="ru-RU" sz="1600" dirty="0">
                <a:latin typeface="Gabriola" panose="04040605051002020D02" pitchFamily="82" charset="0"/>
              </a:rPr>
              <a:t> участковой больницы. Ответственный, целеустремленный, мобильный, творческий руководитель, высококвалифицированный специалист, обладающий большим опытом в системе здравоохранения и запасом профессиональных знаний.</a:t>
            </a:r>
          </a:p>
          <a:p>
            <a:pPr algn="just"/>
            <a:r>
              <a:rPr lang="ru-RU" sz="1600" dirty="0">
                <a:latin typeface="Gabriola" panose="04040605051002020D02" pitchFamily="82" charset="0"/>
              </a:rPr>
              <a:t>Пользуется заслуженным авторитетом среди населения поселка </a:t>
            </a:r>
            <a:r>
              <a:rPr lang="ru-RU" sz="1600" dirty="0" err="1">
                <a:latin typeface="Gabriola" panose="04040605051002020D02" pitchFamily="82" charset="0"/>
              </a:rPr>
              <a:t>Горноправдинск</a:t>
            </a:r>
            <a:r>
              <a:rPr lang="ru-RU" sz="1600" dirty="0">
                <a:latin typeface="Gabriola" panose="04040605051002020D02" pitchFamily="82" charset="0"/>
              </a:rPr>
              <a:t>. С 1985 по 1989гг. - депутат двух созывов </a:t>
            </a:r>
            <a:r>
              <a:rPr lang="ru-RU" sz="1600" dirty="0" err="1">
                <a:latin typeface="Gabriola" panose="04040605051002020D02" pitchFamily="82" charset="0"/>
              </a:rPr>
              <a:t>Горноправдинского</a:t>
            </a:r>
            <a:r>
              <a:rPr lang="ru-RU" sz="1600" dirty="0">
                <a:latin typeface="Gabriola" panose="04040605051002020D02" pitchFamily="82" charset="0"/>
              </a:rPr>
              <a:t> сельского совета, с 1996 по 2004гг. -  депутат двух созывов Думы Ханты-Мансийского района. </a:t>
            </a:r>
            <a:r>
              <a:rPr lang="ru-RU" sz="1600" dirty="0" smtClean="0">
                <a:latin typeface="Gabriola" panose="04040605051002020D02" pitchFamily="82" charset="0"/>
              </a:rPr>
              <a:t>Награжден </a:t>
            </a:r>
            <a:r>
              <a:rPr lang="ru-RU" sz="1600" dirty="0">
                <a:latin typeface="Gabriola" panose="04040605051002020D02" pitchFamily="82" charset="0"/>
              </a:rPr>
              <a:t>благодарственным письмом Председателя Думы </a:t>
            </a:r>
            <a:r>
              <a:rPr lang="ru-RU" sz="1600" dirty="0" smtClean="0">
                <a:latin typeface="Gabriola" panose="04040605051002020D02" pitchFamily="82" charset="0"/>
              </a:rPr>
              <a:t>ХМАО-Югры</a:t>
            </a:r>
            <a:r>
              <a:rPr lang="ru-RU" sz="1600" dirty="0">
                <a:latin typeface="Gabriola" panose="04040605051002020D02" pitchFamily="82" charset="0"/>
              </a:rPr>
              <a:t>, почетными грамотами и благодарностями Департамента здравоохранения ХМАО-Югры, Почетной грамотой Министерства здравоохранения РФ. </a:t>
            </a:r>
            <a:r>
              <a:rPr lang="ru-RU" sz="1600" dirty="0" smtClean="0">
                <a:latin typeface="Gabriola" panose="04040605051002020D02" pitchFamily="82" charset="0"/>
              </a:rPr>
              <a:t>Внесен </a:t>
            </a:r>
            <a:r>
              <a:rPr lang="ru-RU" sz="1600" dirty="0">
                <a:latin typeface="Gabriola" panose="04040605051002020D02" pitchFamily="82" charset="0"/>
              </a:rPr>
              <a:t>в энциклопедию «Лучшие люди России. (2004).  </a:t>
            </a:r>
          </a:p>
          <a:p>
            <a:pPr lvl="0"/>
            <a:r>
              <a:rPr lang="ru-RU" sz="1050" dirty="0">
                <a:latin typeface="Gabriola" panose="04040605051002020D02" pitchFamily="82" charset="0"/>
              </a:rPr>
              <a:t>Захаров Н.  Сельский врач-это больше , чем врач // Наш р-н. – 2009. – 24сент.</a:t>
            </a:r>
          </a:p>
          <a:p>
            <a:r>
              <a:rPr lang="ru-RU" sz="1050" dirty="0">
                <a:latin typeface="Gabriola" panose="04040605051002020D02" pitchFamily="82" charset="0"/>
              </a:rPr>
              <a:t>2.Чаппарова Э. Признание за добросовестный труд. //Наш р-н. – 2014. – 16 дек</a:t>
            </a:r>
            <a:r>
              <a:rPr lang="ru-RU" sz="1050" dirty="0" smtClean="0">
                <a:solidFill>
                  <a:schemeClr val="tx1">
                    <a:lumMod val="75000"/>
                    <a:lumOff val="25000"/>
                  </a:schemeClr>
                </a:solidFill>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sp>
        <p:nvSpPr>
          <p:cNvPr id="12" name="TextBox 11"/>
          <p:cNvSpPr txBox="1"/>
          <p:nvPr/>
        </p:nvSpPr>
        <p:spPr>
          <a:xfrm>
            <a:off x="796397" y="4942081"/>
            <a:ext cx="3590765" cy="1323439"/>
          </a:xfrm>
          <a:prstGeom prst="rect">
            <a:avLst/>
          </a:prstGeom>
          <a:noFill/>
        </p:spPr>
        <p:txBody>
          <a:bodyPr wrap="square" rtlCol="0">
            <a:spAutoFit/>
          </a:bodyPr>
          <a:lstStyle/>
          <a:p>
            <a:pPr algn="just"/>
            <a:r>
              <a:rPr lang="ru-RU" sz="1600" b="1" dirty="0" smtClean="0">
                <a:latin typeface="Gabriola" panose="04040605051002020D02" pitchFamily="82" charset="0"/>
              </a:rPr>
              <a:t>70 </a:t>
            </a:r>
            <a:r>
              <a:rPr lang="ru-RU" sz="1600" b="1" dirty="0">
                <a:latin typeface="Gabriola" panose="04040605051002020D02" pitchFamily="82" charset="0"/>
              </a:rPr>
              <a:t>лет</a:t>
            </a:r>
            <a:r>
              <a:rPr lang="ru-RU" sz="1600" dirty="0">
                <a:latin typeface="Gabriola" panose="04040605051002020D02" pitchFamily="82" charset="0"/>
              </a:rPr>
              <a:t> назад (</a:t>
            </a:r>
            <a:r>
              <a:rPr lang="ru-RU" sz="1600" dirty="0" smtClean="0">
                <a:latin typeface="Gabriola" panose="04040605051002020D02" pitchFamily="82" charset="0"/>
              </a:rPr>
              <a:t>1949) </a:t>
            </a:r>
            <a:r>
              <a:rPr lang="ru-RU" sz="1600" dirty="0">
                <a:latin typeface="Gabriola" panose="04040605051002020D02" pitchFamily="82" charset="0"/>
              </a:rPr>
              <a:t>родился </a:t>
            </a:r>
            <a:r>
              <a:rPr lang="ru-RU" sz="1600" b="1" dirty="0" err="1" smtClean="0">
                <a:latin typeface="Gabriola" panose="04040605051002020D02" pitchFamily="82" charset="0"/>
              </a:rPr>
              <a:t>Молостов</a:t>
            </a:r>
            <a:r>
              <a:rPr lang="ru-RU" sz="1600" b="1" dirty="0" smtClean="0">
                <a:latin typeface="Gabriola" panose="04040605051002020D02" pitchFamily="82" charset="0"/>
              </a:rPr>
              <a:t> Александр Михайлович</a:t>
            </a:r>
            <a:r>
              <a:rPr lang="ru-RU" sz="1600" dirty="0" smtClean="0">
                <a:latin typeface="Gabriola" panose="04040605051002020D02" pitchFamily="82" charset="0"/>
              </a:rPr>
              <a:t>, Заслуженный </a:t>
            </a:r>
            <a:r>
              <a:rPr lang="ru-RU" sz="1600" dirty="0">
                <a:latin typeface="Gabriola" panose="04040605051002020D02" pitchFamily="82" charset="0"/>
              </a:rPr>
              <a:t>работник </a:t>
            </a:r>
            <a:r>
              <a:rPr lang="ru-RU" sz="1600" dirty="0" smtClean="0">
                <a:latin typeface="Gabriola" panose="04040605051002020D02" pitchFamily="82" charset="0"/>
              </a:rPr>
              <a:t>здравоохранения Ханты-Мансийского </a:t>
            </a:r>
            <a:r>
              <a:rPr lang="ru-RU" sz="1600" dirty="0">
                <a:latin typeface="Gabriola" panose="04040605051002020D02" pitchFamily="82" charset="0"/>
              </a:rPr>
              <a:t>автономного округа-Югры (2004), Почетный гражданин Ханты-Мансийского района (2009).</a:t>
            </a:r>
            <a:endParaRPr lang="ru-RU" sz="1600" dirty="0">
              <a:solidFill>
                <a:schemeClr val="tx1">
                  <a:lumMod val="75000"/>
                  <a:lumOff val="25000"/>
                </a:schemeClr>
              </a:solidFill>
              <a:latin typeface="Gabriola" panose="04040605051002020D02" pitchFamily="82" charset="0"/>
            </a:endParaRPr>
          </a:p>
        </p:txBody>
      </p:sp>
      <p:pic>
        <p:nvPicPr>
          <p:cNvPr id="13" name="Рисунок 12" descr="C:\Users\Arhiv\Desktop\для календаря 2019\фото для календ 14\Молостов Александр Михайлович.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484784"/>
            <a:ext cx="2808312" cy="3312368"/>
          </a:xfrm>
          <a:prstGeom prst="rect">
            <a:avLst/>
          </a:prstGeom>
          <a:noFill/>
          <a:ln>
            <a:noFill/>
          </a:ln>
          <a:effectLst>
            <a:softEdge rad="63500"/>
          </a:effectLst>
        </p:spPr>
      </p:pic>
    </p:spTree>
    <p:extLst>
      <p:ext uri="{BB962C8B-B14F-4D97-AF65-F5344CB8AC3E}">
        <p14:creationId xmlns:p14="http://schemas.microsoft.com/office/powerpoint/2010/main" val="261684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26</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17 сентября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25</a:t>
            </a:r>
            <a:endParaRPr lang="ru-RU" sz="1600" dirty="0"/>
          </a:p>
        </p:txBody>
      </p:sp>
      <p:sp>
        <p:nvSpPr>
          <p:cNvPr id="11" name="TextBox 10"/>
          <p:cNvSpPr txBox="1"/>
          <p:nvPr/>
        </p:nvSpPr>
        <p:spPr>
          <a:xfrm>
            <a:off x="4631857" y="1209482"/>
            <a:ext cx="3973787" cy="5201424"/>
          </a:xfrm>
          <a:prstGeom prst="rect">
            <a:avLst/>
          </a:prstGeom>
          <a:noFill/>
        </p:spPr>
        <p:txBody>
          <a:bodyPr wrap="square" rtlCol="0">
            <a:spAutoFit/>
          </a:bodyPr>
          <a:lstStyle/>
          <a:p>
            <a:pPr algn="just"/>
            <a:r>
              <a:rPr lang="ru-RU" sz="1600" b="1" dirty="0" smtClean="0">
                <a:latin typeface="Gabriola" panose="04040605051002020D02" pitchFamily="82" charset="0"/>
              </a:rPr>
              <a:t>55</a:t>
            </a:r>
            <a:r>
              <a:rPr lang="ru-RU" sz="1600" b="1" dirty="0" smtClean="0"/>
              <a:t> </a:t>
            </a:r>
            <a:r>
              <a:rPr lang="ru-RU" sz="1600" b="1" dirty="0">
                <a:latin typeface="Gabriola" panose="04040605051002020D02" pitchFamily="82" charset="0"/>
              </a:rPr>
              <a:t>лет </a:t>
            </a:r>
            <a:r>
              <a:rPr lang="ru-RU" sz="1600" dirty="0">
                <a:latin typeface="Gabriola" panose="04040605051002020D02" pitchFamily="82" charset="0"/>
              </a:rPr>
              <a:t>назад (1964) приказом №62 по Государственному  производственному геологическому комитету РСФСР для проведения разведочных работ в </a:t>
            </a:r>
            <a:r>
              <a:rPr lang="ru-RU" sz="1600" dirty="0" err="1">
                <a:latin typeface="Gabriola" panose="04040605051002020D02" pitchFamily="82" charset="0"/>
              </a:rPr>
              <a:t>Салымском</a:t>
            </a:r>
            <a:r>
              <a:rPr lang="ru-RU" sz="1600" dirty="0">
                <a:latin typeface="Gabriola" panose="04040605051002020D02" pitchFamily="82" charset="0"/>
              </a:rPr>
              <a:t> нефтяном районе организована </a:t>
            </a:r>
            <a:r>
              <a:rPr lang="ru-RU" sz="1600" b="1" dirty="0" err="1">
                <a:latin typeface="Gabriola" panose="04040605051002020D02" pitchFamily="82" charset="0"/>
              </a:rPr>
              <a:t>Правдинская</a:t>
            </a:r>
            <a:r>
              <a:rPr lang="ru-RU" sz="1600" b="1" dirty="0">
                <a:latin typeface="Gabriola" panose="04040605051002020D02" pitchFamily="82" charset="0"/>
              </a:rPr>
              <a:t> </a:t>
            </a:r>
            <a:r>
              <a:rPr lang="ru-RU" sz="1600" b="1" dirty="0" err="1">
                <a:latin typeface="Gabriola" panose="04040605051002020D02" pitchFamily="82" charset="0"/>
              </a:rPr>
              <a:t>нефтеразведочная</a:t>
            </a:r>
            <a:r>
              <a:rPr lang="ru-RU" sz="1600" b="1" dirty="0">
                <a:latin typeface="Gabriola" panose="04040605051002020D02" pitchFamily="82" charset="0"/>
              </a:rPr>
              <a:t> экспедиция</a:t>
            </a:r>
            <a:r>
              <a:rPr lang="ru-RU" sz="1600" dirty="0">
                <a:latin typeface="Gabriola" panose="04040605051002020D02" pitchFamily="82" charset="0"/>
              </a:rPr>
              <a:t> глубокого бурения. </a:t>
            </a:r>
            <a:r>
              <a:rPr lang="ru-RU" sz="1600" smtClean="0">
                <a:latin typeface="Gabriola" panose="04040605051002020D02" pitchFamily="82" charset="0"/>
              </a:rPr>
              <a:t>В </a:t>
            </a:r>
            <a:r>
              <a:rPr lang="ru-RU" sz="1600" smtClean="0">
                <a:latin typeface="Gabriola" panose="04040605051002020D02" pitchFamily="82" charset="0"/>
              </a:rPr>
              <a:t>1984г</a:t>
            </a:r>
            <a:r>
              <a:rPr lang="ru-RU" sz="1600" dirty="0" smtClean="0">
                <a:latin typeface="Gabriola" panose="04040605051002020D02" pitchFamily="82" charset="0"/>
              </a:rPr>
              <a:t>. преобразована в </a:t>
            </a:r>
            <a:r>
              <a:rPr lang="ru-RU" sz="1600" dirty="0" err="1" smtClean="0">
                <a:latin typeface="Gabriola" panose="04040605051002020D02" pitchFamily="82" charset="0"/>
              </a:rPr>
              <a:t>Правдинскую</a:t>
            </a:r>
            <a:r>
              <a:rPr lang="ru-RU" sz="1600" dirty="0" smtClean="0">
                <a:latin typeface="Gabriola" panose="04040605051002020D02" pitchFamily="82" charset="0"/>
              </a:rPr>
              <a:t> </a:t>
            </a:r>
            <a:r>
              <a:rPr lang="ru-RU" sz="1600" dirty="0" err="1" smtClean="0">
                <a:latin typeface="Gabriola" panose="04040605051002020D02" pitchFamily="82" charset="0"/>
              </a:rPr>
              <a:t>нефтегазоразведочную</a:t>
            </a:r>
            <a:r>
              <a:rPr lang="ru-RU" sz="1600" dirty="0" smtClean="0">
                <a:latin typeface="Gabriola" panose="04040605051002020D02" pitchFamily="82" charset="0"/>
              </a:rPr>
              <a:t> экспедицию, в 1997г. В ЗАО «</a:t>
            </a:r>
            <a:r>
              <a:rPr lang="ru-RU" sz="1600" dirty="0" err="1" smtClean="0">
                <a:latin typeface="Gabriola" panose="04040605051002020D02" pitchFamily="82" charset="0"/>
              </a:rPr>
              <a:t>Правдинская</a:t>
            </a:r>
            <a:r>
              <a:rPr lang="ru-RU" sz="1600" dirty="0" smtClean="0">
                <a:latin typeface="Gabriola" panose="04040605051002020D02" pitchFamily="82" charset="0"/>
              </a:rPr>
              <a:t> </a:t>
            </a:r>
            <a:r>
              <a:rPr lang="ru-RU" sz="1600" dirty="0" err="1" smtClean="0">
                <a:latin typeface="Gabriola" panose="04040605051002020D02" pitchFamily="82" charset="0"/>
              </a:rPr>
              <a:t>нефтегазоразведочная</a:t>
            </a:r>
            <a:r>
              <a:rPr lang="ru-RU" sz="1600" dirty="0" smtClean="0">
                <a:latin typeface="Gabriola" panose="04040605051002020D02" pitchFamily="82" charset="0"/>
              </a:rPr>
              <a:t> экспедиция», которое ликвидировано 02.12.2005г. За </a:t>
            </a:r>
            <a:r>
              <a:rPr lang="ru-RU" sz="1600" dirty="0">
                <a:latin typeface="Gabriola" panose="04040605051002020D02" pitchFamily="82" charset="0"/>
              </a:rPr>
              <a:t>время существования экспедиции её коллективом открыты такие известнейшие месторождения нефти: </a:t>
            </a:r>
            <a:r>
              <a:rPr lang="ru-RU" sz="1600" dirty="0" err="1">
                <a:latin typeface="Gabriola" panose="04040605051002020D02" pitchFamily="82" charset="0"/>
              </a:rPr>
              <a:t>Салымское</a:t>
            </a:r>
            <a:r>
              <a:rPr lang="ru-RU" sz="1600" dirty="0">
                <a:latin typeface="Gabriola" panose="04040605051002020D02" pitchFamily="82" charset="0"/>
              </a:rPr>
              <a:t>, Приобское, </a:t>
            </a:r>
            <a:r>
              <a:rPr lang="ru-RU" sz="1600" dirty="0" err="1">
                <a:latin typeface="Gabriola" panose="04040605051002020D02" pitchFamily="82" charset="0"/>
              </a:rPr>
              <a:t>Приразломное</a:t>
            </a:r>
            <a:r>
              <a:rPr lang="ru-RU" sz="1600" dirty="0">
                <a:latin typeface="Gabriola" panose="04040605051002020D02" pitchFamily="82" charset="0"/>
              </a:rPr>
              <a:t>, Нижнее-</a:t>
            </a:r>
            <a:r>
              <a:rPr lang="ru-RU" sz="1600" dirty="0" err="1">
                <a:latin typeface="Gabriola" panose="04040605051002020D02" pitchFamily="82" charset="0"/>
              </a:rPr>
              <a:t>Шапшинское</a:t>
            </a:r>
            <a:r>
              <a:rPr lang="ru-RU" sz="1600" dirty="0">
                <a:latin typeface="Gabriola" panose="04040605051002020D02" pitchFamily="82" charset="0"/>
              </a:rPr>
              <a:t>, </a:t>
            </a:r>
            <a:r>
              <a:rPr lang="ru-RU" sz="1600" dirty="0" err="1">
                <a:latin typeface="Gabriola" panose="04040605051002020D02" pitchFamily="82" charset="0"/>
              </a:rPr>
              <a:t>Талинское</a:t>
            </a:r>
            <a:r>
              <a:rPr lang="ru-RU" sz="1600" dirty="0">
                <a:latin typeface="Gabriola" panose="04040605051002020D02" pitchFamily="82" charset="0"/>
              </a:rPr>
              <a:t>, </a:t>
            </a:r>
            <a:r>
              <a:rPr lang="ru-RU" sz="1600" dirty="0" err="1">
                <a:latin typeface="Gabriola" panose="04040605051002020D02" pitchFamily="82" charset="0"/>
              </a:rPr>
              <a:t>Косухинское</a:t>
            </a:r>
            <a:r>
              <a:rPr lang="ru-RU" sz="1600" dirty="0">
                <a:latin typeface="Gabriola" panose="04040605051002020D02" pitchFamily="82" charset="0"/>
              </a:rPr>
              <a:t>. Приказом №1 от 12.10.1964г. начальником </a:t>
            </a:r>
            <a:r>
              <a:rPr lang="ru-RU" sz="1600" dirty="0" err="1">
                <a:latin typeface="Gabriola" panose="04040605051002020D02" pitchFamily="82" charset="0"/>
              </a:rPr>
              <a:t>Правдинской</a:t>
            </a:r>
            <a:r>
              <a:rPr lang="ru-RU" sz="1600" dirty="0">
                <a:latin typeface="Gabriola" panose="04040605051002020D02" pitchFamily="82" charset="0"/>
              </a:rPr>
              <a:t> экспедиции назначен Салманов Фарман </a:t>
            </a:r>
            <a:r>
              <a:rPr lang="ru-RU" sz="1600" dirty="0" err="1">
                <a:latin typeface="Gabriola" panose="04040605051002020D02" pitchFamily="82" charset="0"/>
              </a:rPr>
              <a:t>Курбанович</a:t>
            </a:r>
            <a:r>
              <a:rPr lang="ru-RU" sz="1600" dirty="0">
                <a:latin typeface="Gabriola" panose="04040605051002020D02" pitchFamily="82" charset="0"/>
              </a:rPr>
              <a:t>. </a:t>
            </a:r>
          </a:p>
          <a:p>
            <a:r>
              <a:rPr lang="ru-RU" sz="1600" dirty="0">
                <a:latin typeface="Gabriola" panose="04040605051002020D02" pitchFamily="82" charset="0"/>
              </a:rPr>
              <a:t> </a:t>
            </a:r>
            <a:endParaRPr lang="ru-RU" sz="1600" dirty="0" smtClean="0">
              <a:latin typeface="Gabriola" panose="04040605051002020D02" pitchFamily="82" charset="0"/>
            </a:endParaRPr>
          </a:p>
          <a:p>
            <a:endParaRPr lang="ru-RU" sz="1600" dirty="0">
              <a:latin typeface="Gabriola" panose="04040605051002020D02" pitchFamily="82" charset="0"/>
            </a:endParaRPr>
          </a:p>
          <a:p>
            <a:r>
              <a:rPr lang="ru-RU" sz="1200" dirty="0">
                <a:latin typeface="Gabriola" panose="04040605051002020D02" pitchFamily="82" charset="0"/>
              </a:rPr>
              <a:t>1.Салмин В.Д.  Гордость Югры.- Тюмень, 2000.-С.51.</a:t>
            </a:r>
          </a:p>
          <a:p>
            <a:r>
              <a:rPr lang="ru-RU" sz="1200" dirty="0">
                <a:latin typeface="Gabriola" panose="04040605051002020D02" pitchFamily="82" charset="0"/>
              </a:rPr>
              <a:t>2. Ленинская правда.-1974.-12 </a:t>
            </a:r>
            <a:r>
              <a:rPr lang="ru-RU" sz="1200" dirty="0" err="1">
                <a:latin typeface="Gabriola" panose="04040605051002020D02" pitchFamily="82" charset="0"/>
              </a:rPr>
              <a:t>окт</a:t>
            </a:r>
            <a:r>
              <a:rPr lang="ru-RU" sz="1200" dirty="0">
                <a:latin typeface="Gabriola" panose="04040605051002020D02" pitchFamily="82" charset="0"/>
              </a:rPr>
              <a:t>; 1984.-21сент.; 1988.-30янв.</a:t>
            </a:r>
          </a:p>
          <a:p>
            <a:r>
              <a:rPr lang="ru-RU" sz="1200" dirty="0">
                <a:latin typeface="Gabriola" panose="04040605051002020D02" pitchFamily="82" charset="0"/>
              </a:rPr>
              <a:t>3. Новости Югры.-1991.-10окт.; 1994.-21янв.; 1998.- 5мая.</a:t>
            </a:r>
          </a:p>
          <a:p>
            <a:r>
              <a:rPr lang="ru-RU" sz="1200" dirty="0">
                <a:latin typeface="Gabriola" panose="04040605051002020D02" pitchFamily="82" charset="0"/>
              </a:rPr>
              <a:t>Архивный отдел администрации Ханты-Мансийского района. Ф. Р-35. Оп.1. Д. 3. Л.1</a:t>
            </a:r>
            <a:r>
              <a:rPr lang="ru-RU" sz="1200" dirty="0"/>
              <a:t>. </a:t>
            </a:r>
            <a:endParaRPr lang="ru-RU" sz="1200" dirty="0">
              <a:latin typeface="Gabriola" panose="04040605051002020D02" pitchFamily="82" charset="0"/>
            </a:endParaRPr>
          </a:p>
        </p:txBody>
      </p:sp>
      <p:pic>
        <p:nvPicPr>
          <p:cNvPr id="13" name="Рисунок 12" descr="C:\Users\Arhiv\Desktop\для календаря 2019\фото для календ 14\DSC_069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470" y="1536134"/>
            <a:ext cx="3341498" cy="2612945"/>
          </a:xfrm>
          <a:prstGeom prst="rect">
            <a:avLst/>
          </a:prstGeom>
          <a:noFill/>
          <a:ln>
            <a:noFill/>
          </a:ln>
          <a:effectLst>
            <a:softEdge rad="63500"/>
          </a:effectLst>
        </p:spPr>
      </p:pic>
      <p:pic>
        <p:nvPicPr>
          <p:cNvPr id="12" name="Рисунок 11" descr="C:\Users\Arhiv\Desktop\для календаря 2019\фото для календ 19\ПНГРЭ.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4185810"/>
            <a:ext cx="1597676" cy="2170540"/>
          </a:xfrm>
          <a:prstGeom prst="rect">
            <a:avLst/>
          </a:prstGeom>
          <a:noFill/>
          <a:ln>
            <a:noFill/>
          </a:ln>
          <a:effectLst>
            <a:softEdge rad="63500"/>
          </a:effectLst>
        </p:spPr>
      </p:pic>
    </p:spTree>
    <p:extLst>
      <p:ext uri="{BB962C8B-B14F-4D97-AF65-F5344CB8AC3E}">
        <p14:creationId xmlns:p14="http://schemas.microsoft.com/office/powerpoint/2010/main" val="2803011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27</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196440"/>
            <a:ext cx="7944482" cy="5463173"/>
          </a:xfrm>
          <a:prstGeom prst="snip2DiagRect">
            <a:avLst>
              <a:gd name="adj1" fmla="val 0"/>
              <a:gd name="adj2" fmla="val 7785"/>
            </a:avLst>
          </a:prstGeom>
          <a:solidFill>
            <a:schemeClr val="lt1">
              <a:alpha val="67000"/>
            </a:schemeClr>
          </a:solidFill>
          <a:ln>
            <a:noFill/>
          </a:ln>
          <a:effectLst>
            <a:softEdge rad="0"/>
          </a:effectLst>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11 октября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26</a:t>
            </a:r>
            <a:endParaRPr lang="ru-RU" sz="1600" dirty="0"/>
          </a:p>
        </p:txBody>
      </p:sp>
      <p:sp>
        <p:nvSpPr>
          <p:cNvPr id="11" name="TextBox 10"/>
          <p:cNvSpPr txBox="1"/>
          <p:nvPr/>
        </p:nvSpPr>
        <p:spPr>
          <a:xfrm>
            <a:off x="4784653" y="5693311"/>
            <a:ext cx="3831090" cy="492443"/>
          </a:xfrm>
          <a:prstGeom prst="rect">
            <a:avLst/>
          </a:prstGeom>
          <a:noFill/>
        </p:spPr>
        <p:txBody>
          <a:bodyPr wrap="square" rtlCol="0">
            <a:spAutoFit/>
          </a:bodyPr>
          <a:lstStyle/>
          <a:p>
            <a:r>
              <a:rPr lang="ru-RU" sz="1200" dirty="0">
                <a:solidFill>
                  <a:schemeClr val="tx1">
                    <a:lumMod val="75000"/>
                    <a:lumOff val="25000"/>
                  </a:schemeClr>
                </a:solidFill>
                <a:latin typeface="Gabriola" panose="04040605051002020D02" pitchFamily="82" charset="0"/>
              </a:rPr>
              <a:t>Салманов вернулся в </a:t>
            </a:r>
            <a:r>
              <a:rPr lang="ru-RU" sz="1200" dirty="0" err="1">
                <a:solidFill>
                  <a:schemeClr val="tx1">
                    <a:lumMod val="75000"/>
                    <a:lumOff val="25000"/>
                  </a:schemeClr>
                </a:solidFill>
                <a:latin typeface="Gabriola" panose="04040605051002020D02" pitchFamily="82" charset="0"/>
              </a:rPr>
              <a:t>Горноправдинск</a:t>
            </a:r>
            <a:r>
              <a:rPr lang="ru-RU" sz="1200" dirty="0">
                <a:solidFill>
                  <a:schemeClr val="tx1">
                    <a:lumMod val="75000"/>
                    <a:lumOff val="25000"/>
                  </a:schemeClr>
                </a:solidFill>
                <a:latin typeface="Gabriola" panose="04040605051002020D02" pitchFamily="82" charset="0"/>
              </a:rPr>
              <a:t> //Наш р-н. – 2014. – 16 окт.</a:t>
            </a:r>
          </a:p>
          <a:p>
            <a:endParaRPr lang="ru-RU" sz="1400" dirty="0">
              <a:solidFill>
                <a:schemeClr val="tx1">
                  <a:lumMod val="75000"/>
                  <a:lumOff val="25000"/>
                </a:schemeClr>
              </a:solidFill>
              <a:latin typeface="Gabriola" panose="04040605051002020D02" pitchFamily="82" charset="0"/>
            </a:endParaRPr>
          </a:p>
        </p:txBody>
      </p:sp>
      <p:sp>
        <p:nvSpPr>
          <p:cNvPr id="13" name="TextBox 12"/>
          <p:cNvSpPr txBox="1"/>
          <p:nvPr/>
        </p:nvSpPr>
        <p:spPr>
          <a:xfrm>
            <a:off x="4753199" y="1299734"/>
            <a:ext cx="3600001" cy="3724096"/>
          </a:xfrm>
          <a:prstGeom prst="rect">
            <a:avLst/>
          </a:prstGeom>
          <a:noFill/>
        </p:spPr>
        <p:txBody>
          <a:bodyPr wrap="square" rtlCol="0">
            <a:spAutoFit/>
          </a:bodyPr>
          <a:lstStyle/>
          <a:p>
            <a:pPr algn="just"/>
            <a:r>
              <a:rPr lang="ru-RU" sz="1400" dirty="0">
                <a:solidFill>
                  <a:schemeClr val="tx1">
                    <a:lumMod val="75000"/>
                    <a:lumOff val="25000"/>
                  </a:schemeClr>
                </a:solidFill>
                <a:latin typeface="Gabriola" panose="04040605051002020D02" pitchFamily="82" charset="0"/>
              </a:rPr>
              <a:t> </a:t>
            </a:r>
            <a:r>
              <a:rPr lang="ru-RU" sz="1600" b="1" dirty="0">
                <a:latin typeface="Gabriola" panose="04040605051002020D02" pitchFamily="82" charset="0"/>
              </a:rPr>
              <a:t>5 лет </a:t>
            </a:r>
            <a:r>
              <a:rPr lang="ru-RU" sz="1600" dirty="0">
                <a:latin typeface="Gabriola" panose="04040605051002020D02" pitchFamily="82" charset="0"/>
              </a:rPr>
              <a:t>назад (2014) в посёлке </a:t>
            </a:r>
            <a:r>
              <a:rPr lang="ru-RU" sz="1600" dirty="0" err="1">
                <a:latin typeface="Gabriola" panose="04040605051002020D02" pitchFamily="82" charset="0"/>
              </a:rPr>
              <a:t>Горноправдинск</a:t>
            </a:r>
            <a:r>
              <a:rPr lang="ru-RU" sz="1600" dirty="0">
                <a:latin typeface="Gabriola" panose="04040605051002020D02" pitchFamily="82" charset="0"/>
              </a:rPr>
              <a:t> открыли памятник </a:t>
            </a:r>
            <a:r>
              <a:rPr lang="ru-RU" sz="1600" b="1" dirty="0">
                <a:latin typeface="Gabriola" panose="04040605051002020D02" pitchFamily="82" charset="0"/>
              </a:rPr>
              <a:t>Фарману Салманову</a:t>
            </a:r>
            <a:r>
              <a:rPr lang="ru-RU" sz="1600" dirty="0">
                <a:latin typeface="Gabriola" panose="04040605051002020D02" pitchFamily="82" charset="0"/>
              </a:rPr>
              <a:t>, первооткрывателю нефти в Сибири. </a:t>
            </a:r>
            <a:br>
              <a:rPr lang="ru-RU" sz="1600" dirty="0">
                <a:latin typeface="Gabriola" panose="04040605051002020D02" pitchFamily="82" charset="0"/>
              </a:rPr>
            </a:br>
            <a:r>
              <a:rPr lang="ru-RU" sz="1600" dirty="0">
                <a:latin typeface="Gabriola" panose="04040605051002020D02" pitchFamily="82" charset="0"/>
              </a:rPr>
              <a:t>Автор монумента-известный столичный скульптор, народный художник России Александр Рукавишников. Создание и открытие скульптурной композиции было приурочено к 50-летию </a:t>
            </a:r>
            <a:r>
              <a:rPr lang="ru-RU" sz="1600" dirty="0" err="1">
                <a:latin typeface="Gabriola" panose="04040605051002020D02" pitchFamily="82" charset="0"/>
              </a:rPr>
              <a:t>Правдинской</a:t>
            </a:r>
            <a:r>
              <a:rPr lang="ru-RU" sz="1600" dirty="0">
                <a:latin typeface="Gabriola" panose="04040605051002020D02" pitchFamily="82" charset="0"/>
              </a:rPr>
              <a:t> геологоразведочной экспедиции и самого посёлка, который до появления в нём геологов под предводительством Салманова </a:t>
            </a:r>
            <a:r>
              <a:rPr lang="ru-RU" sz="1600" dirty="0" smtClean="0">
                <a:latin typeface="Gabriola" panose="04040605051002020D02" pitchFamily="82" charset="0"/>
              </a:rPr>
              <a:t>Фармана </a:t>
            </a:r>
            <a:r>
              <a:rPr lang="ru-RU" sz="1600" dirty="0" err="1" smtClean="0">
                <a:latin typeface="Gabriola" panose="04040605051002020D02" pitchFamily="82" charset="0"/>
              </a:rPr>
              <a:t>Курбановича</a:t>
            </a:r>
            <a:r>
              <a:rPr lang="ru-RU" sz="1600" dirty="0" smtClean="0">
                <a:latin typeface="Gabriola" panose="04040605051002020D02" pitchFamily="82" charset="0"/>
              </a:rPr>
              <a:t> </a:t>
            </a:r>
            <a:r>
              <a:rPr lang="ru-RU" sz="1600" dirty="0">
                <a:latin typeface="Gabriola" panose="04040605051002020D02" pitchFamily="82" charset="0"/>
              </a:rPr>
              <a:t>именовался селом </a:t>
            </a:r>
            <a:r>
              <a:rPr lang="ru-RU" sz="1600" dirty="0" err="1">
                <a:latin typeface="Gabriola" panose="04040605051002020D02" pitchFamily="82" charset="0"/>
              </a:rPr>
              <a:t>Горнофилинским</a:t>
            </a:r>
            <a:r>
              <a:rPr lang="ru-RU" sz="1600" dirty="0">
                <a:latin typeface="Gabriola" panose="04040605051002020D02" pitchFamily="82" charset="0"/>
              </a:rPr>
              <a:t>.</a:t>
            </a:r>
          </a:p>
          <a:p>
            <a:r>
              <a:rPr lang="ru-RU" sz="1600" dirty="0">
                <a:latin typeface="Gabriola" panose="04040605051002020D02" pitchFamily="82" charset="0"/>
              </a:rPr>
              <a:t> </a:t>
            </a:r>
          </a:p>
          <a:p>
            <a:pPr algn="just"/>
            <a:endParaRPr lang="ru-RU" sz="1400" dirty="0">
              <a:solidFill>
                <a:schemeClr val="tx1">
                  <a:lumMod val="75000"/>
                  <a:lumOff val="25000"/>
                </a:schemeClr>
              </a:solidFill>
              <a:latin typeface="Gabriola" panose="04040605051002020D02" pitchFamily="82" charset="0"/>
            </a:endParaRPr>
          </a:p>
          <a:p>
            <a:pPr algn="just"/>
            <a:r>
              <a:rPr lang="ru-RU" sz="1400" dirty="0">
                <a:solidFill>
                  <a:schemeClr val="tx1">
                    <a:lumMod val="75000"/>
                    <a:lumOff val="25000"/>
                  </a:schemeClr>
                </a:solidFill>
                <a:latin typeface="Gabriola" panose="04040605051002020D02" pitchFamily="82" charset="0"/>
              </a:rPr>
              <a:t>      </a:t>
            </a:r>
          </a:p>
        </p:txBody>
      </p:sp>
      <p:pic>
        <p:nvPicPr>
          <p:cNvPr id="12" name="Рисунок 11" descr="C:\Users\Arhiv\Desktop\для календаря 2019\фото для календ 14\памятник Салманову.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412776"/>
            <a:ext cx="3465026" cy="2487881"/>
          </a:xfrm>
          <a:prstGeom prst="rect">
            <a:avLst/>
          </a:prstGeom>
          <a:noFill/>
          <a:ln>
            <a:noFill/>
          </a:ln>
          <a:effectLst>
            <a:softEdge rad="88900"/>
          </a:effectLst>
        </p:spPr>
      </p:pic>
    </p:spTree>
    <p:extLst>
      <p:ext uri="{BB962C8B-B14F-4D97-AF65-F5344CB8AC3E}">
        <p14:creationId xmlns:p14="http://schemas.microsoft.com/office/powerpoint/2010/main" val="1975677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28</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8299"/>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23 октября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27</a:t>
            </a:r>
            <a:endParaRPr lang="ru-RU" sz="1600" dirty="0"/>
          </a:p>
        </p:txBody>
      </p:sp>
      <p:sp>
        <p:nvSpPr>
          <p:cNvPr id="13" name="TextBox 12"/>
          <p:cNvSpPr txBox="1"/>
          <p:nvPr/>
        </p:nvSpPr>
        <p:spPr>
          <a:xfrm>
            <a:off x="4562072" y="1151062"/>
            <a:ext cx="3970368" cy="5016758"/>
          </a:xfrm>
          <a:prstGeom prst="rect">
            <a:avLst/>
          </a:prstGeom>
          <a:noFill/>
        </p:spPr>
        <p:txBody>
          <a:bodyPr wrap="square" rtlCol="0">
            <a:spAutoFit/>
          </a:bodyPr>
          <a:lstStyle/>
          <a:p>
            <a:pPr algn="just"/>
            <a:r>
              <a:rPr lang="ru-RU" sz="1600" b="1" dirty="0" smtClean="0">
                <a:latin typeface="Gabriola" panose="04040605051002020D02" pitchFamily="82" charset="0"/>
              </a:rPr>
              <a:t>Горшков </a:t>
            </a:r>
            <a:r>
              <a:rPr lang="ru-RU" sz="1600" b="1" dirty="0">
                <a:latin typeface="Gabriola" panose="04040605051002020D02" pitchFamily="82" charset="0"/>
              </a:rPr>
              <a:t>Михаил Васильевич </a:t>
            </a:r>
            <a:r>
              <a:rPr lang="ru-RU" sz="1600" dirty="0">
                <a:latin typeface="Gabriola" panose="04040605051002020D02" pitchFamily="82" charset="0"/>
              </a:rPr>
              <a:t>родился </a:t>
            </a:r>
            <a:r>
              <a:rPr lang="ru-RU" sz="1600" dirty="0" smtClean="0">
                <a:latin typeface="Gabriola" panose="04040605051002020D02" pitchFamily="82" charset="0"/>
              </a:rPr>
              <a:t>в </a:t>
            </a:r>
            <a:r>
              <a:rPr lang="ru-RU" sz="1600" dirty="0">
                <a:latin typeface="Gabriola" panose="04040605051002020D02" pitchFamily="82" charset="0"/>
              </a:rPr>
              <a:t>с. </a:t>
            </a:r>
            <a:r>
              <a:rPr lang="ru-RU" sz="1600" dirty="0" err="1">
                <a:latin typeface="Gabriola" panose="04040605051002020D02" pitchFamily="82" charset="0"/>
              </a:rPr>
              <a:t>Селиярово</a:t>
            </a:r>
            <a:r>
              <a:rPr lang="ru-RU" sz="1600" dirty="0">
                <a:latin typeface="Gabriola" panose="04040605051002020D02" pitchFamily="82" charset="0"/>
              </a:rPr>
              <a:t> в семье колхозника-рыбака. Окончив четыре класса, стал заниматься традиционными видами деятельности – охотой, рыбалкой, помогая отцу содержать большую семью. Трудолюбивый, настойчивый, справедливый, он постоянно был впереди многих и заслуженно пользовался уважением и почетом. С </a:t>
            </a:r>
            <a:r>
              <a:rPr lang="ru-RU" sz="1600" dirty="0" smtClean="0">
                <a:latin typeface="Gabriola" panose="04040605051002020D02" pitchFamily="82" charset="0"/>
              </a:rPr>
              <a:t>1939г. </a:t>
            </a:r>
            <a:r>
              <a:rPr lang="ru-RU" sz="1600" dirty="0">
                <a:latin typeface="Gabriola" panose="04040605051002020D02" pitchFamily="82" charset="0"/>
              </a:rPr>
              <a:t>работал рыбаком в колхозе «Сибирь». </a:t>
            </a:r>
            <a:r>
              <a:rPr lang="ru-RU" sz="1600" dirty="0" smtClean="0">
                <a:latin typeface="Gabriola" panose="04040605051002020D02" pitchFamily="82" charset="0"/>
              </a:rPr>
              <a:t>С 1942г. </a:t>
            </a:r>
            <a:r>
              <a:rPr lang="ru-RU" sz="1600" dirty="0">
                <a:latin typeface="Gabriola" panose="04040605051002020D02" pitchFamily="82" charset="0"/>
              </a:rPr>
              <a:t>по 1946-й воевал на фронтах Великой Отечественной войны, прошел с боями от Волги до озера Балатон. Участвовал в боях под Курском, форсировал Днепр, с боями прошел Румынию, Венгрию и закончил войну в Австрии. За смелость и находчивость награжден медалями «За отвагу», «За взятие Будапешта», «За победу над Германией в Великой Отечественной войне 1941–1945 гг.». С </a:t>
            </a:r>
            <a:r>
              <a:rPr lang="ru-RU" sz="1600" dirty="0" smtClean="0">
                <a:latin typeface="Gabriola" panose="04040605051002020D02" pitchFamily="82" charset="0"/>
              </a:rPr>
              <a:t>1946г. </a:t>
            </a:r>
            <a:r>
              <a:rPr lang="ru-RU" sz="1600" dirty="0">
                <a:latin typeface="Gabriola" panose="04040605051002020D02" pitchFamily="82" charset="0"/>
              </a:rPr>
              <a:t>вновь начал работать в колхозе «Сибирь</a:t>
            </a:r>
            <a:r>
              <a:rPr lang="ru-RU" sz="1600" dirty="0" smtClean="0">
                <a:latin typeface="Gabriola" panose="04040605051002020D02" pitchFamily="82" charset="0"/>
              </a:rPr>
              <a:t>». </a:t>
            </a:r>
            <a:r>
              <a:rPr lang="ru-RU" sz="1600" dirty="0">
                <a:latin typeface="Gabriola" panose="04040605051002020D02" pitchFamily="82" charset="0"/>
              </a:rPr>
              <a:t>Неоднократно награждался знаками «Победитель социалистического соревнования», почетными грамотами правительства СССР. В </a:t>
            </a:r>
            <a:r>
              <a:rPr lang="ru-RU" sz="1600" dirty="0" smtClean="0">
                <a:latin typeface="Gabriola" panose="04040605051002020D02" pitchFamily="82" charset="0"/>
              </a:rPr>
              <a:t>1970г. вручена </a:t>
            </a:r>
            <a:r>
              <a:rPr lang="ru-RU" sz="1600" dirty="0">
                <a:latin typeface="Gabriola" panose="04040605051002020D02" pitchFamily="82" charset="0"/>
              </a:rPr>
              <a:t>медаль «За доблестный труд. В ознаменование 100-летия со дня рождения В.И. Ленина». </a:t>
            </a:r>
            <a:endParaRPr lang="ru-RU" sz="1050" dirty="0" smtClean="0">
              <a:latin typeface="Gabriola" panose="04040605051002020D02" pitchFamily="82" charset="0"/>
            </a:endParaRPr>
          </a:p>
        </p:txBody>
      </p:sp>
      <p:sp>
        <p:nvSpPr>
          <p:cNvPr id="12" name="TextBox 11"/>
          <p:cNvSpPr txBox="1"/>
          <p:nvPr/>
        </p:nvSpPr>
        <p:spPr>
          <a:xfrm>
            <a:off x="695739" y="5020748"/>
            <a:ext cx="3792304" cy="1569660"/>
          </a:xfrm>
          <a:prstGeom prst="rect">
            <a:avLst/>
          </a:prstGeom>
          <a:noFill/>
        </p:spPr>
        <p:txBody>
          <a:bodyPr wrap="square" rtlCol="0">
            <a:spAutoFit/>
          </a:bodyPr>
          <a:lstStyle/>
          <a:p>
            <a:pPr algn="just"/>
            <a:r>
              <a:rPr lang="ru-RU" sz="1600" b="1" dirty="0" smtClean="0">
                <a:latin typeface="Gabriola" panose="04040605051002020D02" pitchFamily="82" charset="0"/>
              </a:rPr>
              <a:t>95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(1924-1998) родился </a:t>
            </a:r>
            <a:r>
              <a:rPr lang="ru-RU" sz="1600" b="1" dirty="0">
                <a:latin typeface="Gabriola" panose="04040605051002020D02" pitchFamily="82" charset="0"/>
              </a:rPr>
              <a:t>Горшков Михаил Васильевич</a:t>
            </a:r>
            <a:r>
              <a:rPr lang="ru-RU" sz="1600" dirty="0">
                <a:latin typeface="Gabriola" panose="04040605051002020D02" pitchFamily="82" charset="0"/>
              </a:rPr>
              <a:t>, участник Великой Отечественной войны, Почетный гражданин Ханты-Мансийского района (1998).</a:t>
            </a:r>
          </a:p>
          <a:p>
            <a:pPr algn="just"/>
            <a:endParaRPr lang="ru-RU" sz="1600" b="1" dirty="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p:txBody>
      </p:sp>
      <p:pic>
        <p:nvPicPr>
          <p:cNvPr id="15" name="Рисунок 14" descr="C:\Users\Arhiv\Desktop\для календаря 2019\фото для календ 14\Горшков М.В..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610" y="1373457"/>
            <a:ext cx="2610294" cy="3351688"/>
          </a:xfrm>
          <a:prstGeom prst="rect">
            <a:avLst/>
          </a:prstGeom>
          <a:noFill/>
          <a:ln>
            <a:noFill/>
          </a:ln>
          <a:effectLst>
            <a:softEdge rad="63500"/>
          </a:effectLst>
        </p:spPr>
      </p:pic>
      <p:sp>
        <p:nvSpPr>
          <p:cNvPr id="16" name="TextBox 15"/>
          <p:cNvSpPr txBox="1"/>
          <p:nvPr/>
        </p:nvSpPr>
        <p:spPr>
          <a:xfrm>
            <a:off x="4552641" y="6044385"/>
            <a:ext cx="3836312" cy="738664"/>
          </a:xfrm>
          <a:prstGeom prst="rect">
            <a:avLst/>
          </a:prstGeom>
          <a:noFill/>
        </p:spPr>
        <p:txBody>
          <a:bodyPr wrap="square" rtlCol="0">
            <a:spAutoFit/>
          </a:bodyPr>
          <a:lstStyle/>
          <a:p>
            <a:pPr algn="just"/>
            <a:r>
              <a:rPr lang="ru-RU" sz="1050" dirty="0" smtClean="0">
                <a:latin typeface="Gabriola" panose="04040605051002020D02" pitchFamily="82" charset="0"/>
              </a:rPr>
              <a:t>Яблонских</a:t>
            </a:r>
            <a:r>
              <a:rPr lang="ru-RU" sz="1050" dirty="0">
                <a:latin typeface="Gabriola" panose="04040605051002020D02" pitchFamily="82" charset="0"/>
              </a:rPr>
              <a:t>, Е. Есть полугодовой / Е. Яблонских // Ленин. правда. – 1970. – 21 </a:t>
            </a:r>
            <a:r>
              <a:rPr lang="ru-RU" sz="1050" dirty="0" smtClean="0">
                <a:latin typeface="Gabriola" panose="04040605051002020D02" pitchFamily="82" charset="0"/>
              </a:rPr>
              <a:t>апр. Павлова</a:t>
            </a:r>
            <a:r>
              <a:rPr lang="ru-RU" sz="1050" dirty="0">
                <a:latin typeface="Gabriola" panose="04040605051002020D02" pitchFamily="82" charset="0"/>
              </a:rPr>
              <a:t>, Т. Тридцать лет – любимому делу / Т. Павлова // Ленин. правда. – 1978. – 8 </a:t>
            </a:r>
            <a:r>
              <a:rPr lang="ru-RU" sz="1050" dirty="0" smtClean="0">
                <a:latin typeface="Gabriola" panose="04040605051002020D02" pitchFamily="82" charset="0"/>
              </a:rPr>
              <a:t>июля. Рябов</a:t>
            </a:r>
            <a:r>
              <a:rPr lang="ru-RU" sz="1050" dirty="0">
                <a:latin typeface="Gabriola" panose="04040605051002020D02" pitchFamily="82" charset="0"/>
              </a:rPr>
              <a:t>, А. Возраст осени / А. Рябов // Солдаты Победы : кн. памяти. – Шадринск, 2001. – </a:t>
            </a:r>
            <a:r>
              <a:rPr lang="ru-RU" sz="1050" dirty="0" err="1">
                <a:latin typeface="Gabriola" panose="04040605051002020D02" pitchFamily="82" charset="0"/>
              </a:rPr>
              <a:t>Вып</a:t>
            </a:r>
            <a:r>
              <a:rPr lang="ru-RU" sz="1050" dirty="0">
                <a:latin typeface="Gabriola" panose="04040605051002020D02" pitchFamily="82" charset="0"/>
              </a:rPr>
              <a:t>. 1. – С. 70, 71</a:t>
            </a:r>
            <a:r>
              <a:rPr lang="ru-RU" sz="1050" dirty="0" smtClean="0">
                <a:latin typeface="Gabriola" panose="04040605051002020D02" pitchFamily="82" charset="0"/>
              </a:rPr>
              <a:t>.</a:t>
            </a:r>
          </a:p>
        </p:txBody>
      </p:sp>
    </p:spTree>
    <p:extLst>
      <p:ext uri="{BB962C8B-B14F-4D97-AF65-F5344CB8AC3E}">
        <p14:creationId xmlns:p14="http://schemas.microsoft.com/office/powerpoint/2010/main" val="761580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29</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196440"/>
            <a:ext cx="7944482" cy="5463173"/>
          </a:xfrm>
          <a:prstGeom prst="snip2DiagRect">
            <a:avLst>
              <a:gd name="adj1" fmla="val 0"/>
              <a:gd name="adj2" fmla="val 7785"/>
            </a:avLst>
          </a:prstGeom>
          <a:solidFill>
            <a:schemeClr val="lt1">
              <a:alpha val="67000"/>
            </a:schemeClr>
          </a:solidFill>
          <a:ln>
            <a:noFill/>
          </a:ln>
          <a:effectLst>
            <a:softEdge rad="0"/>
          </a:effectLst>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27 октября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28</a:t>
            </a:r>
            <a:endParaRPr lang="ru-RU" sz="1600" dirty="0"/>
          </a:p>
        </p:txBody>
      </p:sp>
      <p:sp>
        <p:nvSpPr>
          <p:cNvPr id="12" name="TextBox 11"/>
          <p:cNvSpPr txBox="1"/>
          <p:nvPr/>
        </p:nvSpPr>
        <p:spPr>
          <a:xfrm>
            <a:off x="4788024" y="5316944"/>
            <a:ext cx="3672408" cy="646331"/>
          </a:xfrm>
          <a:prstGeom prst="rect">
            <a:avLst/>
          </a:prstGeom>
          <a:noFill/>
        </p:spPr>
        <p:txBody>
          <a:bodyPr wrap="square" rtlCol="0">
            <a:spAutoFit/>
          </a:bodyPr>
          <a:lstStyle/>
          <a:p>
            <a:pPr algn="just"/>
            <a:r>
              <a:rPr lang="ru-RU" sz="1200" dirty="0" smtClean="0">
                <a:latin typeface="Gabriola" panose="04040605051002020D02" pitchFamily="82" charset="0"/>
              </a:rPr>
              <a:t>Краткий </a:t>
            </a:r>
            <a:r>
              <a:rPr lang="ru-RU" sz="1200" dirty="0">
                <a:latin typeface="Gabriola" panose="04040605051002020D02" pitchFamily="82" charset="0"/>
              </a:rPr>
              <a:t>справочник по фондам архивных отделов районов Ханты-Мансийского автономного округа-Югры.- Ханты-Мансийск, 2010. – Т. 4.-С. 294</a:t>
            </a:r>
          </a:p>
        </p:txBody>
      </p:sp>
      <p:sp>
        <p:nvSpPr>
          <p:cNvPr id="15" name="TextBox 14"/>
          <p:cNvSpPr txBox="1"/>
          <p:nvPr/>
        </p:nvSpPr>
        <p:spPr>
          <a:xfrm>
            <a:off x="4753000" y="1302368"/>
            <a:ext cx="3600400" cy="1569660"/>
          </a:xfrm>
          <a:prstGeom prst="rect">
            <a:avLst/>
          </a:prstGeom>
          <a:noFill/>
        </p:spPr>
        <p:txBody>
          <a:bodyPr wrap="square" rtlCol="0">
            <a:spAutoFit/>
          </a:bodyPr>
          <a:lstStyle/>
          <a:p>
            <a:pPr algn="just"/>
            <a:r>
              <a:rPr lang="ru-RU" sz="1600" b="1" dirty="0" smtClean="0">
                <a:latin typeface="Gabriola" panose="04040605051002020D02" pitchFamily="82" charset="0"/>
              </a:rPr>
              <a:t>30 </a:t>
            </a:r>
            <a:r>
              <a:rPr lang="ru-RU" sz="1600" b="1" dirty="0">
                <a:latin typeface="Gabriola" panose="04040605051002020D02" pitchFamily="82" charset="0"/>
              </a:rPr>
              <a:t>лет </a:t>
            </a:r>
            <a:r>
              <a:rPr lang="ru-RU" sz="1600" dirty="0">
                <a:latin typeface="Gabriola" panose="04040605051002020D02" pitchFamily="82" charset="0"/>
              </a:rPr>
              <a:t>назад (1989) решением облисполкома образован </a:t>
            </a:r>
            <a:r>
              <a:rPr lang="ru-RU" sz="1600" dirty="0" err="1">
                <a:latin typeface="Gabriola" panose="04040605051002020D02" pitchFamily="82" charset="0"/>
              </a:rPr>
              <a:t>Согомский</a:t>
            </a:r>
            <a:r>
              <a:rPr lang="ru-RU" sz="1600" dirty="0">
                <a:latin typeface="Gabriola" panose="04040605051002020D02" pitchFamily="82" charset="0"/>
              </a:rPr>
              <a:t> сельсовет.</a:t>
            </a:r>
          </a:p>
          <a:p>
            <a:pPr lvl="0" algn="just"/>
            <a:endParaRPr lang="ru-RU" sz="1600" dirty="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a:latin typeface="Gabriola" panose="04040605051002020D02" pitchFamily="82" charset="0"/>
            </a:endParaRPr>
          </a:p>
          <a:p>
            <a:pPr algn="just"/>
            <a:endParaRPr lang="ru-RU" sz="1600" dirty="0">
              <a:latin typeface="Gabriola" panose="04040605051002020D02" pitchFamily="82" charset="0"/>
            </a:endParaRPr>
          </a:p>
        </p:txBody>
      </p:sp>
      <p:pic>
        <p:nvPicPr>
          <p:cNvPr id="11" name="Рисунок 10" descr="C:\Users\Arhiv\Desktop\-P7TlX74l8M.jpg"/>
          <p:cNvPicPr/>
          <p:nvPr/>
        </p:nvPicPr>
        <p:blipFill>
          <a:blip r:embed="rId3">
            <a:extLst>
              <a:ext uri="{28A0092B-C50C-407E-A947-70E740481C1C}">
                <a14:useLocalDpi xmlns:a14="http://schemas.microsoft.com/office/drawing/2010/main" val="0"/>
              </a:ext>
            </a:extLst>
          </a:blip>
          <a:srcRect/>
          <a:stretch>
            <a:fillRect/>
          </a:stretch>
        </p:blipFill>
        <p:spPr bwMode="auto">
          <a:xfrm>
            <a:off x="1060463" y="1412776"/>
            <a:ext cx="3168352" cy="2304256"/>
          </a:xfrm>
          <a:prstGeom prst="rect">
            <a:avLst/>
          </a:prstGeom>
          <a:noFill/>
          <a:ln>
            <a:noFill/>
          </a:ln>
          <a:effectLst>
            <a:softEdge rad="63500"/>
          </a:effectLst>
        </p:spPr>
      </p:pic>
    </p:spTree>
    <p:extLst>
      <p:ext uri="{BB962C8B-B14F-4D97-AF65-F5344CB8AC3E}">
        <p14:creationId xmlns:p14="http://schemas.microsoft.com/office/powerpoint/2010/main" val="1149058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871278"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5 января</a:t>
            </a:r>
            <a:endParaRPr lang="ru-RU" sz="4400" b="1" i="1" dirty="0">
              <a:latin typeface="Gabriola" panose="04040605051002020D02" pitchFamily="82" charset="0"/>
            </a:endParaRPr>
          </a:p>
        </p:txBody>
      </p:sp>
      <p:sp>
        <p:nvSpPr>
          <p:cNvPr id="8" name="TextBox 7"/>
          <p:cNvSpPr txBox="1"/>
          <p:nvPr/>
        </p:nvSpPr>
        <p:spPr>
          <a:xfrm>
            <a:off x="4696435" y="1209482"/>
            <a:ext cx="3672408" cy="5262979"/>
          </a:xfrm>
          <a:prstGeom prst="rect">
            <a:avLst/>
          </a:prstGeom>
          <a:noFill/>
        </p:spPr>
        <p:txBody>
          <a:bodyPr wrap="square" rtlCol="0">
            <a:spAutoFit/>
          </a:bodyPr>
          <a:lstStyle/>
          <a:p>
            <a:pPr algn="just"/>
            <a:r>
              <a:rPr lang="ru-RU" sz="1600" b="1" dirty="0" err="1">
                <a:latin typeface="Gabriola" panose="04040605051002020D02" pitchFamily="82" charset="0"/>
              </a:rPr>
              <a:t>Пачганова</a:t>
            </a:r>
            <a:r>
              <a:rPr lang="ru-RU" sz="1600" b="1" dirty="0">
                <a:latin typeface="Gabriola" panose="04040605051002020D02" pitchFamily="82" charset="0"/>
              </a:rPr>
              <a:t> Идея </a:t>
            </a:r>
            <a:r>
              <a:rPr lang="ru-RU" sz="1600" b="1" dirty="0" smtClean="0">
                <a:latin typeface="Gabriola" panose="04040605051002020D02" pitchFamily="82" charset="0"/>
              </a:rPr>
              <a:t>Александровна </a:t>
            </a:r>
            <a:r>
              <a:rPr lang="ru-RU" sz="1600" dirty="0" smtClean="0">
                <a:latin typeface="Gabriola" panose="04040605051002020D02" pitchFamily="82" charset="0"/>
              </a:rPr>
              <a:t>родилась </a:t>
            </a:r>
            <a:r>
              <a:rPr lang="ru-RU" sz="1600" dirty="0">
                <a:latin typeface="Gabriola" panose="04040605051002020D02" pitchFamily="82" charset="0"/>
              </a:rPr>
              <a:t>в селе Больше - </a:t>
            </a:r>
            <a:r>
              <a:rPr lang="ru-RU" sz="1600" dirty="0" err="1">
                <a:latin typeface="Gabriola" panose="04040605051002020D02" pitchFamily="82" charset="0"/>
              </a:rPr>
              <a:t>Тархово</a:t>
            </a:r>
            <a:r>
              <a:rPr lang="ru-RU" sz="1600" dirty="0">
                <a:latin typeface="Gabriola" panose="04040605051002020D02" pitchFamily="82" charset="0"/>
              </a:rPr>
              <a:t> </a:t>
            </a:r>
            <a:r>
              <a:rPr lang="ru-RU" sz="1600" dirty="0" err="1">
                <a:latin typeface="Gabriola" panose="04040605051002020D02" pitchFamily="82" charset="0"/>
              </a:rPr>
              <a:t>Нижневартовского</a:t>
            </a:r>
            <a:r>
              <a:rPr lang="ru-RU" sz="1600" dirty="0">
                <a:latin typeface="Gabriola" panose="04040605051002020D02" pitchFamily="82" charset="0"/>
              </a:rPr>
              <a:t> района. В 1960 году закончила Тюменское областное культпросветучилище г. Тобольска по специальности «библиотекарь». С 1960 года по 1976 год работала библиотекарем в </a:t>
            </a:r>
            <a:r>
              <a:rPr lang="ru-RU" sz="1600" dirty="0" err="1">
                <a:latin typeface="Gabriola" panose="04040605051002020D02" pitchFamily="82" charset="0"/>
              </a:rPr>
              <a:t>Зенковской</a:t>
            </a:r>
            <a:r>
              <a:rPr lang="ru-RU" sz="1600" dirty="0">
                <a:latin typeface="Gabriola" panose="04040605051002020D02" pitchFamily="82" charset="0"/>
              </a:rPr>
              <a:t> библиотеке, с 1990 по 2005 год библиотекарем </a:t>
            </a:r>
            <a:r>
              <a:rPr lang="ru-RU" sz="1600" dirty="0" err="1">
                <a:latin typeface="Gabriola" panose="04040605051002020D02" pitchFamily="82" charset="0"/>
              </a:rPr>
              <a:t>Шапшинской</a:t>
            </a:r>
            <a:r>
              <a:rPr lang="ru-RU" sz="1600" dirty="0">
                <a:latin typeface="Gabriola" panose="04040605051002020D02" pitchFamily="82" charset="0"/>
              </a:rPr>
              <a:t> библиотеки. С 1976 года по 1990 год работала председателем исполкома </a:t>
            </a:r>
            <a:r>
              <a:rPr lang="ru-RU" sz="1600" dirty="0" err="1">
                <a:latin typeface="Gabriola" panose="04040605051002020D02" pitchFamily="82" charset="0"/>
              </a:rPr>
              <a:t>Зенковского</a:t>
            </a:r>
            <a:r>
              <a:rPr lang="ru-RU" sz="1600" dirty="0">
                <a:latin typeface="Gabriola" panose="04040605051002020D02" pitchFamily="82" charset="0"/>
              </a:rPr>
              <a:t> сельского совета, </a:t>
            </a:r>
            <a:r>
              <a:rPr lang="ru-RU" sz="1600" dirty="0" err="1">
                <a:latin typeface="Gabriola" panose="04040605051002020D02" pitchFamily="82" charset="0"/>
              </a:rPr>
              <a:t>Шапшинского</a:t>
            </a:r>
            <a:r>
              <a:rPr lang="ru-RU" sz="1600" dirty="0">
                <a:latin typeface="Gabriola" panose="04040605051002020D02" pitchFamily="82" charset="0"/>
              </a:rPr>
              <a:t> сельского Совета. </a:t>
            </a:r>
            <a:r>
              <a:rPr lang="en-US" sz="1600" dirty="0">
                <a:latin typeface="Gabriola" panose="04040605051002020D02" pitchFamily="82" charset="0"/>
              </a:rPr>
              <a:t>C </a:t>
            </a:r>
            <a:r>
              <a:rPr lang="ru-RU" sz="1600" dirty="0">
                <a:latin typeface="Gabriola" panose="04040605051002020D02" pitchFamily="82" charset="0"/>
              </a:rPr>
              <a:t>1990 по 2012гг. возглавляла Совет ветеранов д. </a:t>
            </a:r>
            <a:r>
              <a:rPr lang="ru-RU" sz="1600" dirty="0" err="1">
                <a:latin typeface="Gabriola" panose="04040605051002020D02" pitchFamily="82" charset="0"/>
              </a:rPr>
              <a:t>Шапша</a:t>
            </a:r>
            <a:r>
              <a:rPr lang="ru-RU" sz="1600" dirty="0">
                <a:latin typeface="Gabriola" panose="04040605051002020D02" pitchFamily="82" charset="0"/>
              </a:rPr>
              <a:t>, являлась членом Общественного совета при администрации сельского поселения </a:t>
            </a:r>
            <a:r>
              <a:rPr lang="ru-RU" sz="1600" dirty="0" err="1">
                <a:latin typeface="Gabriola" panose="04040605051002020D02" pitchFamily="82" charset="0"/>
              </a:rPr>
              <a:t>Шапша</a:t>
            </a:r>
            <a:r>
              <a:rPr lang="ru-RU" sz="1600" dirty="0">
                <a:latin typeface="Gabriola" panose="04040605051002020D02" pitchFamily="82" charset="0"/>
              </a:rPr>
              <a:t>. Пользуется заслуженным авторитетом жителей поселения, принимает активное участие в общественной и культурной жизни села. </a:t>
            </a:r>
          </a:p>
          <a:p>
            <a:pPr algn="just"/>
            <a:r>
              <a:rPr lang="ru-RU" sz="1600" dirty="0" smtClean="0">
                <a:latin typeface="Gabriola" panose="04040605051002020D02" pitchFamily="82" charset="0"/>
              </a:rPr>
              <a:t>Ее </a:t>
            </a:r>
            <a:r>
              <a:rPr lang="ru-RU" sz="1600" dirty="0">
                <a:latin typeface="Gabriola" panose="04040605051002020D02" pitchFamily="82" charset="0"/>
              </a:rPr>
              <a:t>труд отмечен медалями «Ветеран труда», «За доблестный труд к 100- </a:t>
            </a:r>
            <a:r>
              <a:rPr lang="ru-RU" sz="1600" dirty="0" err="1">
                <a:latin typeface="Gabriola" panose="04040605051002020D02" pitchFamily="82" charset="0"/>
              </a:rPr>
              <a:t>летию</a:t>
            </a:r>
            <a:r>
              <a:rPr lang="ru-RU" sz="1600" dirty="0">
                <a:latin typeface="Gabriola" panose="04040605051002020D02" pitchFamily="82" charset="0"/>
              </a:rPr>
              <a:t> со дня рождения В.И. Ленина», многими благодарственными письмами, Почетными грамотами.</a:t>
            </a:r>
          </a:p>
          <a:p>
            <a:pPr algn="just"/>
            <a:endParaRPr lang="ru-RU" sz="1600"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a:t>
            </a:r>
            <a:endParaRPr lang="ru-RU" sz="1600" dirty="0"/>
          </a:p>
        </p:txBody>
      </p:sp>
      <p:pic>
        <p:nvPicPr>
          <p:cNvPr id="2" name="Рисунок 1"/>
          <p:cNvPicPr>
            <a:picLocks noChangeAspect="1"/>
          </p:cNvPicPr>
          <p:nvPr/>
        </p:nvPicPr>
        <p:blipFill>
          <a:blip r:embed="rId2"/>
          <a:stretch>
            <a:fillRect/>
          </a:stretch>
        </p:blipFill>
        <p:spPr>
          <a:xfrm>
            <a:off x="1259632" y="1412776"/>
            <a:ext cx="2520280" cy="3322616"/>
          </a:xfrm>
          <a:prstGeom prst="rect">
            <a:avLst/>
          </a:prstGeom>
        </p:spPr>
      </p:pic>
      <p:sp>
        <p:nvSpPr>
          <p:cNvPr id="11" name="TextBox 10"/>
          <p:cNvSpPr txBox="1"/>
          <p:nvPr/>
        </p:nvSpPr>
        <p:spPr>
          <a:xfrm>
            <a:off x="824804" y="5069283"/>
            <a:ext cx="3771997" cy="830997"/>
          </a:xfrm>
          <a:prstGeom prst="rect">
            <a:avLst/>
          </a:prstGeom>
          <a:noFill/>
        </p:spPr>
        <p:txBody>
          <a:bodyPr wrap="square" rtlCol="0">
            <a:spAutoFit/>
          </a:bodyPr>
          <a:lstStyle/>
          <a:p>
            <a:pPr algn="just"/>
            <a:r>
              <a:rPr lang="ru-RU" sz="1600" b="1" dirty="0" smtClean="0">
                <a:latin typeface="Gabriola" panose="04040605051002020D02" pitchFamily="82" charset="0"/>
              </a:rPr>
              <a:t>80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1939) родилась </a:t>
            </a:r>
            <a:r>
              <a:rPr lang="ru-RU" sz="1600" b="1" dirty="0" err="1" smtClean="0">
                <a:latin typeface="Gabriola" panose="04040605051002020D02" pitchFamily="82" charset="0"/>
              </a:rPr>
              <a:t>Пачганова</a:t>
            </a:r>
            <a:r>
              <a:rPr lang="ru-RU" sz="1600" b="1" dirty="0" smtClean="0">
                <a:latin typeface="Gabriola" panose="04040605051002020D02" pitchFamily="82" charset="0"/>
              </a:rPr>
              <a:t> Идея Александровна, </a:t>
            </a:r>
            <a:r>
              <a:rPr lang="ru-RU" sz="1600" dirty="0" smtClean="0">
                <a:latin typeface="Gabriola" panose="04040605051002020D02" pitchFamily="82" charset="0"/>
              </a:rPr>
              <a:t>Почетный гражданин Ханты-Мансийского района (2012).</a:t>
            </a:r>
            <a:endParaRPr lang="ru-RU" sz="1600" dirty="0">
              <a:latin typeface="Gabriola" panose="04040605051002020D02" pitchFamily="82" charset="0"/>
            </a:endParaRPr>
          </a:p>
        </p:txBody>
      </p:sp>
    </p:spTree>
    <p:extLst>
      <p:ext uri="{BB962C8B-B14F-4D97-AF65-F5344CB8AC3E}">
        <p14:creationId xmlns:p14="http://schemas.microsoft.com/office/powerpoint/2010/main" val="3014401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30</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27169"/>
            <a:ext cx="7944482" cy="5463173"/>
          </a:xfrm>
          <a:prstGeom prst="snip2DiagRect">
            <a:avLst>
              <a:gd name="adj1" fmla="val 0"/>
              <a:gd name="adj2" fmla="val 7785"/>
            </a:avLst>
          </a:prstGeom>
          <a:solidFill>
            <a:schemeClr val="lt1">
              <a:alpha val="67000"/>
            </a:schemeClr>
          </a:solidFill>
          <a:ln>
            <a:noFill/>
          </a:ln>
          <a:effectLst>
            <a:softEdge rad="0"/>
          </a:effectLst>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30 октября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29</a:t>
            </a:r>
            <a:endParaRPr lang="ru-RU" sz="1600" dirty="0"/>
          </a:p>
        </p:txBody>
      </p:sp>
      <p:sp>
        <p:nvSpPr>
          <p:cNvPr id="12" name="TextBox 11"/>
          <p:cNvSpPr txBox="1"/>
          <p:nvPr/>
        </p:nvSpPr>
        <p:spPr>
          <a:xfrm>
            <a:off x="4665370" y="5706551"/>
            <a:ext cx="3672408" cy="738664"/>
          </a:xfrm>
          <a:prstGeom prst="rect">
            <a:avLst/>
          </a:prstGeom>
          <a:noFill/>
        </p:spPr>
        <p:txBody>
          <a:bodyPr wrap="square" rtlCol="0">
            <a:spAutoFit/>
          </a:bodyPr>
          <a:lstStyle/>
          <a:p>
            <a:pPr algn="just"/>
            <a:r>
              <a:rPr lang="ru-RU" sz="1050" dirty="0">
                <a:latin typeface="Gabriola" panose="04040605051002020D02" pitchFamily="82" charset="0"/>
              </a:rPr>
              <a:t>Белобородов, В.  К.  Котов Гелий Николаевич /В.К. Белобородов //Ученые и краеведы Югры/В.К.  Белобородов, </a:t>
            </a:r>
            <a:r>
              <a:rPr lang="ru-RU" sz="1050" dirty="0" err="1">
                <a:latin typeface="Gabriola" panose="04040605051002020D02" pitchFamily="82" charset="0"/>
              </a:rPr>
              <a:t>Т.В.Пуртова</a:t>
            </a:r>
            <a:r>
              <a:rPr lang="ru-RU" sz="1050" dirty="0">
                <a:latin typeface="Gabriola" panose="04040605051002020D02" pitchFamily="82" charset="0"/>
              </a:rPr>
              <a:t>.-Тюмень, 1997. – С. 148–149</a:t>
            </a:r>
            <a:r>
              <a:rPr lang="ru-RU" sz="1050" dirty="0" smtClean="0">
                <a:latin typeface="Gabriola" panose="04040605051002020D02" pitchFamily="82" charset="0"/>
              </a:rPr>
              <a:t>.</a:t>
            </a:r>
          </a:p>
          <a:p>
            <a:pPr algn="just"/>
            <a:r>
              <a:rPr lang="ru-RU" sz="1050" dirty="0" smtClean="0">
                <a:latin typeface="Gabriola" panose="04040605051002020D02" pitchFamily="82" charset="0"/>
              </a:rPr>
              <a:t>Архивный отдел администрации Ханты-Мансийского района Ф.29-л оп.1, д.1. Личное дело Котова Г.Н.  </a:t>
            </a:r>
            <a:endParaRPr lang="ru-RU" sz="1050" dirty="0">
              <a:latin typeface="Gabriola" panose="04040605051002020D02" pitchFamily="82" charset="0"/>
            </a:endParaRPr>
          </a:p>
        </p:txBody>
      </p:sp>
      <p:sp>
        <p:nvSpPr>
          <p:cNvPr id="15" name="TextBox 14"/>
          <p:cNvSpPr txBox="1"/>
          <p:nvPr/>
        </p:nvSpPr>
        <p:spPr>
          <a:xfrm>
            <a:off x="4639437" y="1223887"/>
            <a:ext cx="3778447" cy="4524315"/>
          </a:xfrm>
          <a:prstGeom prst="rect">
            <a:avLst/>
          </a:prstGeom>
          <a:noFill/>
        </p:spPr>
        <p:txBody>
          <a:bodyPr wrap="square" rtlCol="0">
            <a:spAutoFit/>
          </a:bodyPr>
          <a:lstStyle/>
          <a:p>
            <a:pPr algn="just"/>
            <a:r>
              <a:rPr lang="ru-RU" sz="1600" b="1" dirty="0" smtClean="0">
                <a:latin typeface="Gabriola" panose="04040605051002020D02" pitchFamily="82" charset="0"/>
              </a:rPr>
              <a:t>Котов Гелий Николаевич </a:t>
            </a:r>
            <a:r>
              <a:rPr lang="ru-RU" sz="1600" dirty="0" smtClean="0">
                <a:latin typeface="Gabriola" panose="04040605051002020D02" pitchFamily="82" charset="0"/>
              </a:rPr>
              <a:t>родился </a:t>
            </a:r>
            <a:r>
              <a:rPr lang="ru-RU" sz="1600" dirty="0">
                <a:latin typeface="Gabriola" panose="04040605051002020D02" pitchFamily="82" charset="0"/>
              </a:rPr>
              <a:t>в с. </a:t>
            </a:r>
            <a:r>
              <a:rPr lang="ru-RU" sz="1600" dirty="0" err="1">
                <a:latin typeface="Gabriola" panose="04040605051002020D02" pitchFamily="82" charset="0"/>
              </a:rPr>
              <a:t>Батово</a:t>
            </a:r>
            <a:r>
              <a:rPr lang="ru-RU" sz="1600" dirty="0">
                <a:latin typeface="Gabriola" panose="04040605051002020D02" pitchFamily="82" charset="0"/>
              </a:rPr>
              <a:t> </a:t>
            </a:r>
            <a:r>
              <a:rPr lang="ru-RU" sz="1600" dirty="0" err="1">
                <a:latin typeface="Gabriola" panose="04040605051002020D02" pitchFamily="82" charset="0"/>
              </a:rPr>
              <a:t>Самаровского</a:t>
            </a:r>
            <a:r>
              <a:rPr lang="ru-RU" sz="1600" dirty="0">
                <a:latin typeface="Gabriola" panose="04040605051002020D02" pitchFamily="82" charset="0"/>
              </a:rPr>
              <a:t> района в семье служащих. Окончил школу ФЗО в 1958г. С мая 1959г. по ноябрь 1968г. работал слесарем-бригадиром в центральных ремонтно-механических мастерских г. Ханты-Мансийска. Без отрыва от производства окончил 11 классов в школе рабочей молодежи. </a:t>
            </a:r>
            <a:r>
              <a:rPr lang="ru-RU" sz="1600" dirty="0" smtClean="0">
                <a:latin typeface="Gabriola" panose="04040605051002020D02" pitchFamily="82" charset="0"/>
              </a:rPr>
              <a:t>С </a:t>
            </a:r>
            <a:r>
              <a:rPr lang="ru-RU" sz="1600" dirty="0">
                <a:latin typeface="Gabriola" panose="04040605051002020D02" pitchFamily="82" charset="0"/>
              </a:rPr>
              <a:t>ноября 1968г. районный охотовед, старший охотовед в Ханты-Мансийской </a:t>
            </a:r>
            <a:r>
              <a:rPr lang="ru-RU" sz="1600" dirty="0" err="1">
                <a:latin typeface="Gabriola" panose="04040605051002020D02" pitchFamily="82" charset="0"/>
              </a:rPr>
              <a:t>райохотинспекции</a:t>
            </a:r>
            <a:r>
              <a:rPr lang="ru-RU" sz="1600" dirty="0">
                <a:latin typeface="Gabriola" panose="04040605051002020D02" pitchFamily="82" charset="0"/>
              </a:rPr>
              <a:t>. С 1976г. начальник Ханты-Мансийской окружной </a:t>
            </a:r>
            <a:r>
              <a:rPr lang="ru-RU" sz="1600" dirty="0" err="1">
                <a:latin typeface="Gabriola" panose="04040605051002020D02" pitchFamily="82" charset="0"/>
              </a:rPr>
              <a:t>госохотинспекции</a:t>
            </a:r>
            <a:r>
              <a:rPr lang="ru-RU" sz="1600" dirty="0">
                <a:latin typeface="Gabriola" panose="04040605051002020D02" pitchFamily="82" charset="0"/>
              </a:rPr>
              <a:t>. С 1983г. руководитель республиканского заказника «</a:t>
            </a:r>
            <a:r>
              <a:rPr lang="ru-RU" sz="1600" dirty="0" err="1">
                <a:latin typeface="Gabriola" panose="04040605051002020D02" pitchFamily="82" charset="0"/>
              </a:rPr>
              <a:t>Елизаровский</a:t>
            </a:r>
            <a:r>
              <a:rPr lang="ru-RU" sz="1600" dirty="0" smtClean="0">
                <a:latin typeface="Gabriola" panose="04040605051002020D02" pitchFamily="82" charset="0"/>
              </a:rPr>
              <a:t>», учрежденного для охраны и воспроизводства диких зверей, птиц, ценных промысловых рыб, а также охраны среды обитания диких животных, редких и ценных видов растений, занесенных в Красную книгу. Вел </a:t>
            </a:r>
            <a:r>
              <a:rPr lang="ru-RU" sz="1600" dirty="0">
                <a:latin typeface="Gabriola" panose="04040605051002020D02" pitchFamily="82" charset="0"/>
              </a:rPr>
              <a:t>«Летопись природы». Создал музей, в котором </a:t>
            </a:r>
            <a:r>
              <a:rPr lang="ru-RU" sz="1600" dirty="0" smtClean="0">
                <a:latin typeface="Gabriola" panose="04040605051002020D02" pitchFamily="82" charset="0"/>
              </a:rPr>
              <a:t>представлены </a:t>
            </a:r>
            <a:r>
              <a:rPr lang="ru-RU" sz="1600" dirty="0">
                <a:latin typeface="Gabriola" panose="04040605051002020D02" pitchFamily="82" charset="0"/>
              </a:rPr>
              <a:t>почти все виды птиц, обитающих в заказнике. </a:t>
            </a:r>
          </a:p>
        </p:txBody>
      </p:sp>
      <p:pic>
        <p:nvPicPr>
          <p:cNvPr id="11" name="Рисунок 10" descr="C:\Users\Arhiv\Desktop\котов.jpg"/>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11888"/>
            <a:ext cx="2448272" cy="3528392"/>
          </a:xfrm>
          <a:prstGeom prst="rect">
            <a:avLst/>
          </a:prstGeom>
          <a:noFill/>
          <a:ln>
            <a:noFill/>
          </a:ln>
          <a:effectLst>
            <a:softEdge rad="63500"/>
          </a:effectLst>
        </p:spPr>
      </p:pic>
      <p:sp>
        <p:nvSpPr>
          <p:cNvPr id="13" name="TextBox 12"/>
          <p:cNvSpPr txBox="1"/>
          <p:nvPr/>
        </p:nvSpPr>
        <p:spPr>
          <a:xfrm>
            <a:off x="797104" y="4942081"/>
            <a:ext cx="3600400" cy="1323439"/>
          </a:xfrm>
          <a:prstGeom prst="rect">
            <a:avLst/>
          </a:prstGeom>
          <a:noFill/>
        </p:spPr>
        <p:txBody>
          <a:bodyPr wrap="square" rtlCol="0">
            <a:spAutoFit/>
          </a:bodyPr>
          <a:lstStyle/>
          <a:p>
            <a:pPr algn="just"/>
            <a:r>
              <a:rPr lang="ru-RU" sz="1600" b="1" dirty="0" smtClean="0">
                <a:latin typeface="Gabriola" panose="04040605051002020D02" pitchFamily="82" charset="0"/>
              </a:rPr>
              <a:t>80 лет </a:t>
            </a:r>
            <a:r>
              <a:rPr lang="ru-RU" sz="1600" dirty="0" smtClean="0">
                <a:latin typeface="Gabriola" panose="04040605051002020D02" pitchFamily="82" charset="0"/>
              </a:rPr>
              <a:t>назад (1939-2009) родился </a:t>
            </a:r>
            <a:r>
              <a:rPr lang="ru-RU" sz="1600" b="1" dirty="0" smtClean="0">
                <a:latin typeface="Gabriola" panose="04040605051002020D02" pitchFamily="82" charset="0"/>
              </a:rPr>
              <a:t>Котов Гелий Николаевич</a:t>
            </a:r>
            <a:r>
              <a:rPr lang="ru-RU" sz="1600" dirty="0" smtClean="0">
                <a:latin typeface="Gabriola" panose="04040605051002020D02" pitchFamily="82" charset="0"/>
              </a:rPr>
              <a:t>, </a:t>
            </a:r>
            <a:r>
              <a:rPr lang="ru-RU" sz="1600" dirty="0">
                <a:latin typeface="Gabriola" panose="04040605051002020D02" pitchFamily="82" charset="0"/>
              </a:rPr>
              <a:t>охотовед, первый руководитель республиканского заказника «</a:t>
            </a:r>
            <a:r>
              <a:rPr lang="ru-RU" sz="1600" dirty="0" err="1">
                <a:latin typeface="Gabriola" panose="04040605051002020D02" pitchFamily="82" charset="0"/>
              </a:rPr>
              <a:t>Елизаровский</a:t>
            </a:r>
            <a:r>
              <a:rPr lang="ru-RU" sz="1600" dirty="0" smtClean="0">
                <a:latin typeface="Gabriola" panose="04040605051002020D02" pitchFamily="82" charset="0"/>
              </a:rPr>
              <a:t>», Заслуженный эколог </a:t>
            </a:r>
            <a:r>
              <a:rPr lang="ru-RU" sz="1600" dirty="0">
                <a:latin typeface="Gabriola" panose="04040605051002020D02" pitchFamily="82" charset="0"/>
              </a:rPr>
              <a:t>Ханты-Мансийского автономного округа – Югры.</a:t>
            </a:r>
          </a:p>
        </p:txBody>
      </p:sp>
    </p:spTree>
    <p:extLst>
      <p:ext uri="{BB962C8B-B14F-4D97-AF65-F5344CB8AC3E}">
        <p14:creationId xmlns:p14="http://schemas.microsoft.com/office/powerpoint/2010/main" val="423507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31</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 ноября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30</a:t>
            </a:r>
            <a:endParaRPr lang="ru-RU" sz="1600" dirty="0"/>
          </a:p>
        </p:txBody>
      </p:sp>
      <p:sp>
        <p:nvSpPr>
          <p:cNvPr id="12" name="TextBox 11"/>
          <p:cNvSpPr txBox="1"/>
          <p:nvPr/>
        </p:nvSpPr>
        <p:spPr>
          <a:xfrm>
            <a:off x="4973815" y="5843470"/>
            <a:ext cx="2493808" cy="792525"/>
          </a:xfrm>
          <a:prstGeom prst="rect">
            <a:avLst/>
          </a:prstGeom>
          <a:noFill/>
        </p:spPr>
        <p:txBody>
          <a:bodyPr wrap="square" rtlCol="0">
            <a:spAutoFit/>
          </a:bodyPr>
          <a:lstStyle/>
          <a:p>
            <a:pPr algn="just"/>
            <a:endParaRPr lang="ru-RU" sz="1050" dirty="0" smtClean="0"/>
          </a:p>
          <a:p>
            <a:pPr algn="just"/>
            <a:r>
              <a:rPr lang="ru-RU" sz="1100" dirty="0">
                <a:solidFill>
                  <a:schemeClr val="tx1">
                    <a:lumMod val="75000"/>
                    <a:lumOff val="25000"/>
                  </a:schemeClr>
                </a:solidFill>
                <a:latin typeface="Gabriola" panose="04040605051002020D02" pitchFamily="82" charset="0"/>
              </a:rPr>
              <a:t>Наш район.// -2001. 06. ноябрь. </a:t>
            </a:r>
          </a:p>
          <a:p>
            <a:pPr algn="just"/>
            <a:r>
              <a:rPr lang="ru-RU" sz="1200" dirty="0" smtClean="0">
                <a:solidFill>
                  <a:schemeClr val="tx1">
                    <a:lumMod val="75000"/>
                    <a:lumOff val="25000"/>
                  </a:schemeClr>
                </a:solidFill>
                <a:latin typeface="Gabriola" panose="04040605051002020D02" pitchFamily="82" charset="0"/>
              </a:rPr>
              <a:t> </a:t>
            </a:r>
            <a:endParaRPr lang="ru-RU" sz="1200" dirty="0">
              <a:solidFill>
                <a:schemeClr val="tx1">
                  <a:lumMod val="75000"/>
                  <a:lumOff val="25000"/>
                </a:schemeClr>
              </a:solidFill>
              <a:latin typeface="Gabriola" panose="04040605051002020D02" pitchFamily="82" charset="0"/>
            </a:endParaRPr>
          </a:p>
          <a:p>
            <a:pPr algn="just"/>
            <a:endParaRPr lang="ru-RU" sz="1200" dirty="0">
              <a:solidFill>
                <a:schemeClr val="tx1">
                  <a:lumMod val="75000"/>
                  <a:lumOff val="25000"/>
                </a:schemeClr>
              </a:solidFill>
              <a:latin typeface="Gabriola" panose="04040605051002020D02" pitchFamily="82" charset="0"/>
            </a:endParaRPr>
          </a:p>
        </p:txBody>
      </p:sp>
      <p:sp>
        <p:nvSpPr>
          <p:cNvPr id="15" name="TextBox 14"/>
          <p:cNvSpPr txBox="1"/>
          <p:nvPr/>
        </p:nvSpPr>
        <p:spPr>
          <a:xfrm>
            <a:off x="4644707" y="1268169"/>
            <a:ext cx="3815957" cy="2800767"/>
          </a:xfrm>
          <a:prstGeom prst="rect">
            <a:avLst/>
          </a:prstGeom>
          <a:noFill/>
        </p:spPr>
        <p:txBody>
          <a:bodyPr wrap="square" rtlCol="0">
            <a:spAutoFit/>
          </a:bodyPr>
          <a:lstStyle/>
          <a:p>
            <a:pPr algn="just"/>
            <a:r>
              <a:rPr lang="ru-RU" sz="1600" b="1" dirty="0" smtClean="0">
                <a:latin typeface="Gabriola" panose="04040605051002020D02" pitchFamily="82" charset="0"/>
              </a:rPr>
              <a:t>65 </a:t>
            </a:r>
            <a:r>
              <a:rPr lang="ru-RU" sz="1600" b="1" dirty="0">
                <a:latin typeface="Gabriola" panose="04040605051002020D02" pitchFamily="82" charset="0"/>
              </a:rPr>
              <a:t>лет </a:t>
            </a:r>
            <a:r>
              <a:rPr lang="ru-RU" sz="1600" dirty="0">
                <a:latin typeface="Gabriola" panose="04040605051002020D02" pitchFamily="82" charset="0"/>
              </a:rPr>
              <a:t>назад (1954) вышел первый номер первой в истории Ханты-Мансийского района газеты Ханты-Мансийского горкома КПСС и </a:t>
            </a:r>
            <a:r>
              <a:rPr lang="ru-RU" sz="1600" dirty="0" err="1">
                <a:latin typeface="Gabriola" panose="04040605051002020D02" pitchFamily="82" charset="0"/>
              </a:rPr>
              <a:t>Самаровского</a:t>
            </a:r>
            <a:r>
              <a:rPr lang="ru-RU" sz="1600" dirty="0">
                <a:latin typeface="Gabriola" panose="04040605051002020D02" pitchFamily="82" charset="0"/>
              </a:rPr>
              <a:t> районного Совета депутатов трудящихся </a:t>
            </a:r>
            <a:r>
              <a:rPr lang="ru-RU" sz="1600" b="1" dirty="0">
                <a:latin typeface="Gabriola" panose="04040605051002020D02" pitchFamily="82" charset="0"/>
              </a:rPr>
              <a:t>«Знамя коммунизма».</a:t>
            </a:r>
            <a:r>
              <a:rPr lang="ru-RU" sz="1600" dirty="0">
                <a:latin typeface="Gabriola" panose="04040605051002020D02" pitchFamily="82" charset="0"/>
              </a:rPr>
              <a:t> Газета выходила в свет по 1959 год</a:t>
            </a:r>
            <a:r>
              <a:rPr lang="ru-RU" sz="1600" dirty="0" smtClean="0">
                <a:latin typeface="Gabriola" panose="04040605051002020D02" pitchFamily="82" charset="0"/>
              </a:rPr>
              <a:t>.</a:t>
            </a:r>
          </a:p>
          <a:p>
            <a:pPr algn="just"/>
            <a:r>
              <a:rPr lang="ru-RU" sz="1600" dirty="0">
                <a:latin typeface="Gabriola" panose="04040605051002020D02" pitchFamily="82" charset="0"/>
              </a:rPr>
              <a:t>Редактором газеты была назначена Полина Георгиевна </a:t>
            </a:r>
            <a:r>
              <a:rPr lang="ru-RU" sz="1600" dirty="0" err="1">
                <a:latin typeface="Gabriola" panose="04040605051002020D02" pitchFamily="82" charset="0"/>
              </a:rPr>
              <a:t>Волосникова</a:t>
            </a:r>
            <a:r>
              <a:rPr lang="ru-RU" sz="1600" dirty="0">
                <a:latin typeface="Gabriola" panose="04040605051002020D02" pitchFamily="82" charset="0"/>
              </a:rPr>
              <a:t>.</a:t>
            </a:r>
          </a:p>
          <a:p>
            <a:pPr algn="just"/>
            <a:r>
              <a:rPr lang="ru-RU" sz="1600" dirty="0" smtClean="0">
                <a:latin typeface="Gabriola" panose="04040605051002020D02" pitchFamily="82" charset="0"/>
              </a:rPr>
              <a:t>Газета информировала </a:t>
            </a:r>
            <a:r>
              <a:rPr lang="ru-RU" sz="1600" dirty="0">
                <a:latin typeface="Gabriola" panose="04040605051002020D02" pitchFamily="82" charset="0"/>
              </a:rPr>
              <a:t>о важнейших событиях и явлениях жизни города Ханты-Мансийска и </a:t>
            </a:r>
            <a:r>
              <a:rPr lang="ru-RU" sz="1600" dirty="0" err="1">
                <a:latin typeface="Gabriola" panose="04040605051002020D02" pitchFamily="82" charset="0"/>
              </a:rPr>
              <a:t>Самаровского</a:t>
            </a:r>
            <a:r>
              <a:rPr lang="ru-RU" sz="1600" dirty="0">
                <a:latin typeface="Gabriola" panose="04040605051002020D02" pitchFamily="82" charset="0"/>
              </a:rPr>
              <a:t> </a:t>
            </a:r>
            <a:r>
              <a:rPr lang="ru-RU" sz="1600" dirty="0" smtClean="0">
                <a:latin typeface="Gabriola" panose="04040605051002020D02" pitchFamily="82" charset="0"/>
              </a:rPr>
              <a:t>района.</a:t>
            </a:r>
          </a:p>
          <a:p>
            <a:pPr algn="just"/>
            <a:endParaRPr lang="ru-RU" sz="1600" dirty="0">
              <a:latin typeface="Gabriola" panose="04040605051002020D02" pitchFamily="82" charset="0"/>
            </a:endParaRPr>
          </a:p>
        </p:txBody>
      </p:sp>
      <p:pic>
        <p:nvPicPr>
          <p:cNvPr id="11" name="Рисунок 10" descr="C:\Users\Arhiv\Desktop\Газета Знамя коммунизма.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142" y="1340768"/>
            <a:ext cx="2877389" cy="4040277"/>
          </a:xfrm>
          <a:prstGeom prst="rect">
            <a:avLst/>
          </a:prstGeom>
          <a:noFill/>
          <a:ln>
            <a:noFill/>
          </a:ln>
          <a:effectLst>
            <a:softEdge rad="50800"/>
          </a:effectLst>
        </p:spPr>
      </p:pic>
    </p:spTree>
    <p:extLst>
      <p:ext uri="{BB962C8B-B14F-4D97-AF65-F5344CB8AC3E}">
        <p14:creationId xmlns:p14="http://schemas.microsoft.com/office/powerpoint/2010/main" val="355918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32</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декабрь</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31</a:t>
            </a:r>
            <a:endParaRPr lang="ru-RU" sz="1600" dirty="0"/>
          </a:p>
        </p:txBody>
      </p:sp>
      <p:sp>
        <p:nvSpPr>
          <p:cNvPr id="15" name="TextBox 14"/>
          <p:cNvSpPr txBox="1"/>
          <p:nvPr/>
        </p:nvSpPr>
        <p:spPr>
          <a:xfrm>
            <a:off x="4713800" y="1241177"/>
            <a:ext cx="3815957" cy="1569660"/>
          </a:xfrm>
          <a:prstGeom prst="rect">
            <a:avLst/>
          </a:prstGeom>
          <a:noFill/>
        </p:spPr>
        <p:txBody>
          <a:bodyPr wrap="square" rtlCol="0">
            <a:spAutoFit/>
          </a:bodyPr>
          <a:lstStyle/>
          <a:p>
            <a:pPr algn="just"/>
            <a:r>
              <a:rPr lang="ru-RU" sz="1600" b="1" dirty="0" smtClean="0">
                <a:latin typeface="Gabriola" panose="04040605051002020D02" pitchFamily="82" charset="0"/>
              </a:rPr>
              <a:t>100 </a:t>
            </a:r>
            <a:r>
              <a:rPr lang="ru-RU" sz="1600" b="1" dirty="0">
                <a:latin typeface="Gabriola" panose="04040605051002020D02" pitchFamily="82" charset="0"/>
              </a:rPr>
              <a:t>лет</a:t>
            </a:r>
            <a:r>
              <a:rPr lang="ru-RU" sz="1600" dirty="0">
                <a:latin typeface="Gabriola" panose="04040605051002020D02" pitchFamily="82" charset="0"/>
              </a:rPr>
              <a:t> назад (1919) в </a:t>
            </a:r>
            <a:r>
              <a:rPr lang="ru-RU" sz="1600" dirty="0" err="1">
                <a:latin typeface="Gabriola" panose="04040605051002020D02" pitchFamily="82" charset="0"/>
              </a:rPr>
              <a:t>Реполовской</a:t>
            </a:r>
            <a:r>
              <a:rPr lang="ru-RU" sz="1600" dirty="0">
                <a:latin typeface="Gabriola" panose="04040605051002020D02" pitchFamily="82" charset="0"/>
              </a:rPr>
              <a:t> волости Тобольского уезда образован </a:t>
            </a:r>
            <a:r>
              <a:rPr lang="ru-RU" sz="1600" b="1" dirty="0" err="1">
                <a:latin typeface="Gabriola" panose="04040605051002020D02" pitchFamily="82" charset="0"/>
              </a:rPr>
              <a:t>Тюлинский</a:t>
            </a:r>
            <a:r>
              <a:rPr lang="ru-RU" sz="1600" b="1" dirty="0">
                <a:latin typeface="Gabriola" panose="04040605051002020D02" pitchFamily="82" charset="0"/>
              </a:rPr>
              <a:t> сельсовет</a:t>
            </a:r>
            <a:r>
              <a:rPr lang="ru-RU" sz="1600" dirty="0">
                <a:latin typeface="Gabriola" panose="04040605051002020D02" pitchFamily="82" charset="0"/>
              </a:rPr>
              <a:t>. В январе 1924г. вошел в </a:t>
            </a:r>
            <a:r>
              <a:rPr lang="ru-RU" sz="1600" dirty="0" err="1">
                <a:latin typeface="Gabriola" panose="04040605051002020D02" pitchFamily="82" charset="0"/>
              </a:rPr>
              <a:t>Самаровский</a:t>
            </a:r>
            <a:r>
              <a:rPr lang="ru-RU" sz="1600" dirty="0">
                <a:latin typeface="Gabriola" panose="04040605051002020D02" pitchFamily="82" charset="0"/>
              </a:rPr>
              <a:t> район.</a:t>
            </a:r>
          </a:p>
          <a:p>
            <a:pPr algn="just"/>
            <a:r>
              <a:rPr lang="ru-RU" sz="1600" dirty="0">
                <a:latin typeface="Gabriola" panose="04040605051002020D02" pitchFamily="82" charset="0"/>
              </a:rPr>
              <a:t> </a:t>
            </a:r>
          </a:p>
          <a:p>
            <a:pPr algn="just"/>
            <a:endParaRPr lang="ru-RU" sz="1600" dirty="0">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p:txBody>
      </p:sp>
      <p:sp>
        <p:nvSpPr>
          <p:cNvPr id="11" name="TextBox 10"/>
          <p:cNvSpPr txBox="1"/>
          <p:nvPr/>
        </p:nvSpPr>
        <p:spPr>
          <a:xfrm>
            <a:off x="4688839" y="5704828"/>
            <a:ext cx="3273598" cy="1092607"/>
          </a:xfrm>
          <a:prstGeom prst="rect">
            <a:avLst/>
          </a:prstGeom>
          <a:noFill/>
        </p:spPr>
        <p:txBody>
          <a:bodyPr wrap="square" rtlCol="0">
            <a:spAutoFit/>
          </a:bodyPr>
          <a:lstStyle/>
          <a:p>
            <a:pPr lvl="0" algn="just"/>
            <a:r>
              <a:rPr lang="ru-RU" sz="1100" dirty="0" smtClean="0">
                <a:latin typeface="Gabriola" panose="04040605051002020D02" pitchFamily="82" charset="0"/>
              </a:rPr>
              <a:t>Краткий </a:t>
            </a:r>
            <a:r>
              <a:rPr lang="ru-RU" sz="1100" dirty="0">
                <a:latin typeface="Gabriola" panose="04040605051002020D02" pitchFamily="82" charset="0"/>
              </a:rPr>
              <a:t>справочник по фондам архивных отделов районов Ханты-Мансийского автономного округа-Югры.- Ханты-Мансийск, 2010. – Т. 4.-С. 307.</a:t>
            </a:r>
          </a:p>
          <a:p>
            <a:pPr algn="just"/>
            <a:endParaRPr lang="ru-RU" sz="1600" dirty="0">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70" y="1556792"/>
            <a:ext cx="3067130" cy="2054670"/>
          </a:xfrm>
          <a:prstGeom prst="rect">
            <a:avLst/>
          </a:prstGeom>
        </p:spPr>
      </p:pic>
    </p:spTree>
    <p:extLst>
      <p:ext uri="{BB962C8B-B14F-4D97-AF65-F5344CB8AC3E}">
        <p14:creationId xmlns:p14="http://schemas.microsoft.com/office/powerpoint/2010/main" val="731206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33</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 декабря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32</a:t>
            </a:r>
            <a:endParaRPr lang="ru-RU" sz="1600" dirty="0"/>
          </a:p>
        </p:txBody>
      </p:sp>
      <p:sp>
        <p:nvSpPr>
          <p:cNvPr id="15" name="TextBox 14"/>
          <p:cNvSpPr txBox="1"/>
          <p:nvPr/>
        </p:nvSpPr>
        <p:spPr>
          <a:xfrm>
            <a:off x="4713800" y="1241177"/>
            <a:ext cx="3815957" cy="5255285"/>
          </a:xfrm>
          <a:prstGeom prst="rect">
            <a:avLst/>
          </a:prstGeom>
          <a:noFill/>
        </p:spPr>
        <p:txBody>
          <a:bodyPr wrap="square" rtlCol="0">
            <a:spAutoFit/>
          </a:bodyPr>
          <a:lstStyle/>
          <a:p>
            <a:pPr algn="just"/>
            <a:r>
              <a:rPr lang="ru-RU" sz="1600" b="1" dirty="0" smtClean="0">
                <a:latin typeface="Gabriola" panose="04040605051002020D02" pitchFamily="82" charset="0"/>
              </a:rPr>
              <a:t>85 </a:t>
            </a:r>
            <a:r>
              <a:rPr lang="ru-RU" sz="1600" b="1" dirty="0">
                <a:latin typeface="Gabriola" panose="04040605051002020D02" pitchFamily="82" charset="0"/>
              </a:rPr>
              <a:t>лет </a:t>
            </a:r>
            <a:r>
              <a:rPr lang="ru-RU" sz="1600" dirty="0">
                <a:latin typeface="Gabriola" panose="04040605051002020D02" pitchFamily="82" charset="0"/>
              </a:rPr>
              <a:t>назад (1934) организована </a:t>
            </a:r>
            <a:r>
              <a:rPr lang="ru-RU" sz="1600" dirty="0" err="1">
                <a:latin typeface="Gabriola" panose="04040605051002020D02" pitchFamily="82" charset="0"/>
              </a:rPr>
              <a:t>Реполовская</a:t>
            </a:r>
            <a:r>
              <a:rPr lang="ru-RU" sz="1600" dirty="0">
                <a:latin typeface="Gabriola" panose="04040605051002020D02" pitchFamily="82" charset="0"/>
              </a:rPr>
              <a:t> совхозная школа при </a:t>
            </a:r>
            <a:r>
              <a:rPr lang="ru-RU" sz="1600" dirty="0" err="1">
                <a:latin typeface="Gabriola" panose="04040605051002020D02" pitchFamily="82" charset="0"/>
              </a:rPr>
              <a:t>Реполовском</a:t>
            </a:r>
            <a:r>
              <a:rPr lang="ru-RU" sz="1600" dirty="0">
                <a:latin typeface="Gabriola" panose="04040605051002020D02" pitchFamily="82" charset="0"/>
              </a:rPr>
              <a:t> овоще-молочном совхозе (сейчас Муниципальное  казенное общеобразовательное учреждение Ханты-Мансийского района «Средняя общеобразовательная школа п. Сибирский»).</a:t>
            </a:r>
          </a:p>
          <a:p>
            <a:r>
              <a:rPr lang="ru-RU" sz="1600" dirty="0">
                <a:latin typeface="Gabriola" panose="04040605051002020D02" pitchFamily="82" charset="0"/>
              </a:rPr>
              <a:t> </a:t>
            </a:r>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pPr algn="just"/>
            <a:r>
              <a:rPr lang="ru-RU" sz="1050" dirty="0" smtClean="0">
                <a:latin typeface="Gabriola" panose="04040605051002020D02" pitchFamily="82" charset="0"/>
              </a:rPr>
              <a:t>КУ </a:t>
            </a:r>
            <a:r>
              <a:rPr lang="ru-RU" sz="1050" dirty="0">
                <a:latin typeface="Gabriola" panose="04040605051002020D02" pitchFamily="82" charset="0"/>
              </a:rPr>
              <a:t>ГАХМАО. Ф.14. Оп.1. Д. 83. Лл.20-22 с оборотами.</a:t>
            </a:r>
          </a:p>
          <a:p>
            <a:pPr algn="just"/>
            <a:endParaRPr lang="ru-RU" sz="1050" dirty="0" smtClean="0">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p:txBody>
      </p:sp>
      <p:pic>
        <p:nvPicPr>
          <p:cNvPr id="13" name="Рисунок 12" descr="C:\Users\Arhiv\Desktop\для календаря 2019\фото для календ 14\Школа в Сибирском.jpg"/>
          <p:cNvPicPr/>
          <p:nvPr/>
        </p:nvPicPr>
        <p:blipFill>
          <a:blip r:embed="rId3">
            <a:extLst>
              <a:ext uri="{28A0092B-C50C-407E-A947-70E740481C1C}">
                <a14:useLocalDpi xmlns:a14="http://schemas.microsoft.com/office/drawing/2010/main" val="0"/>
              </a:ext>
            </a:extLst>
          </a:blip>
          <a:srcRect/>
          <a:stretch>
            <a:fillRect/>
          </a:stretch>
        </p:blipFill>
        <p:spPr bwMode="auto">
          <a:xfrm>
            <a:off x="661162" y="1340768"/>
            <a:ext cx="3671439" cy="2448272"/>
          </a:xfrm>
          <a:prstGeom prst="rect">
            <a:avLst/>
          </a:prstGeom>
          <a:noFill/>
          <a:ln>
            <a:noFill/>
          </a:ln>
          <a:effectLst>
            <a:softEdge rad="63500"/>
          </a:effectLst>
        </p:spPr>
      </p:pic>
      <p:pic>
        <p:nvPicPr>
          <p:cNvPr id="14" name="Рисунок 13" descr="C:\Users\Arhiv\Desktop\для календаря 2019\фото для календ 19\Школа п. Сибирский.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143" y="3840220"/>
            <a:ext cx="3590458" cy="2181067"/>
          </a:xfrm>
          <a:prstGeom prst="rect">
            <a:avLst/>
          </a:prstGeom>
          <a:noFill/>
          <a:ln>
            <a:noFill/>
          </a:ln>
          <a:effectLst>
            <a:softEdge rad="63500"/>
          </a:effectLst>
        </p:spPr>
      </p:pic>
    </p:spTree>
    <p:extLst>
      <p:ext uri="{BB962C8B-B14F-4D97-AF65-F5344CB8AC3E}">
        <p14:creationId xmlns:p14="http://schemas.microsoft.com/office/powerpoint/2010/main" val="3119387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34</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 декабря</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33</a:t>
            </a:r>
            <a:endParaRPr lang="ru-RU" sz="1600" dirty="0"/>
          </a:p>
        </p:txBody>
      </p:sp>
      <p:sp>
        <p:nvSpPr>
          <p:cNvPr id="12" name="TextBox 11"/>
          <p:cNvSpPr txBox="1"/>
          <p:nvPr/>
        </p:nvSpPr>
        <p:spPr>
          <a:xfrm>
            <a:off x="4551315" y="1124744"/>
            <a:ext cx="3981125" cy="5670783"/>
          </a:xfrm>
          <a:prstGeom prst="rect">
            <a:avLst/>
          </a:prstGeom>
          <a:noFill/>
        </p:spPr>
        <p:txBody>
          <a:bodyPr wrap="square" rtlCol="0">
            <a:spAutoFit/>
          </a:bodyPr>
          <a:lstStyle/>
          <a:p>
            <a:pPr algn="just"/>
            <a:r>
              <a:rPr lang="ru-RU" sz="1600" b="1" dirty="0" smtClean="0">
                <a:latin typeface="Gabriola" panose="04040605051002020D02" pitchFamily="82" charset="0"/>
              </a:rPr>
              <a:t>Батманов Николай Иванович </a:t>
            </a:r>
            <a:r>
              <a:rPr lang="ru-RU" sz="1600" dirty="0" smtClean="0">
                <a:latin typeface="Gabriola" panose="04040605051002020D02" pitchFamily="82" charset="0"/>
              </a:rPr>
              <a:t>родился </a:t>
            </a:r>
            <a:r>
              <a:rPr lang="ru-RU" sz="1600" dirty="0">
                <a:latin typeface="Gabriola" panose="04040605051002020D02" pitchFamily="82" charset="0"/>
              </a:rPr>
              <a:t>в п. </a:t>
            </a:r>
            <a:r>
              <a:rPr lang="ru-RU" sz="1600" dirty="0" err="1">
                <a:latin typeface="Gabriola" panose="04040605051002020D02" pitchFamily="82" charset="0"/>
              </a:rPr>
              <a:t>Няксимволь</a:t>
            </a:r>
            <a:r>
              <a:rPr lang="ru-RU" sz="1600" dirty="0">
                <a:latin typeface="Gabriola" panose="04040605051002020D02" pitchFamily="82" charset="0"/>
              </a:rPr>
              <a:t> Березовского </a:t>
            </a:r>
            <a:r>
              <a:rPr lang="ru-RU" sz="1600" dirty="0" smtClean="0">
                <a:latin typeface="Gabriola" panose="04040605051002020D02" pitchFamily="82" charset="0"/>
              </a:rPr>
              <a:t>района. Образование-5 </a:t>
            </a:r>
            <a:r>
              <a:rPr lang="ru-RU" sz="1600" dirty="0">
                <a:latin typeface="Gabriola" panose="04040605051002020D02" pitchFamily="82" charset="0"/>
              </a:rPr>
              <a:t>классов. </a:t>
            </a:r>
            <a:r>
              <a:rPr lang="ru-RU" sz="1600" dirty="0" smtClean="0">
                <a:latin typeface="Gabriola" panose="04040605051002020D02" pitchFamily="82" charset="0"/>
              </a:rPr>
              <a:t>16.08.1942г. призван </a:t>
            </a:r>
            <a:r>
              <a:rPr lang="ru-RU" sz="1600" dirty="0">
                <a:latin typeface="Gabriola" panose="04040605051002020D02" pitchFamily="82" charset="0"/>
              </a:rPr>
              <a:t>на военную службу в ряды Красной Армии. Принимал участие в Великой Отечественной войне с марта </a:t>
            </a:r>
            <a:r>
              <a:rPr lang="ru-RU" sz="1600" dirty="0" smtClean="0">
                <a:latin typeface="Gabriola" panose="04040605051002020D02" pitchFamily="82" charset="0"/>
              </a:rPr>
              <a:t>1943г. по </a:t>
            </a:r>
            <a:r>
              <a:rPr lang="ru-RU" sz="1600" dirty="0">
                <a:latin typeface="Gabriola" panose="04040605051002020D02" pitchFamily="82" charset="0"/>
              </a:rPr>
              <a:t>май </a:t>
            </a:r>
            <a:r>
              <a:rPr lang="ru-RU" sz="1600" dirty="0" smtClean="0">
                <a:latin typeface="Gabriola" panose="04040605051002020D02" pitchFamily="82" charset="0"/>
              </a:rPr>
              <a:t>1945г. </a:t>
            </a:r>
            <a:r>
              <a:rPr lang="ru-RU" sz="1600" dirty="0">
                <a:latin typeface="Gabriola" panose="04040605051002020D02" pitchFamily="82" charset="0"/>
              </a:rPr>
              <a:t>Воевал стрелком, артиллеристом в составе минометной дивизии на 3-м Белорусском фронте, закончил войну на Забайкальском фронте</a:t>
            </a:r>
            <a:r>
              <a:rPr lang="ru-RU" sz="1600" dirty="0" smtClean="0">
                <a:latin typeface="Gabriola" panose="04040605051002020D02" pitchFamily="82" charset="0"/>
              </a:rPr>
              <a:t>. </a:t>
            </a:r>
            <a:r>
              <a:rPr lang="ru-RU" sz="1600" dirty="0">
                <a:latin typeface="Gabriola" panose="04040605051002020D02" pitchFamily="82" charset="0"/>
              </a:rPr>
              <a:t>Отмечен боевыми  наградами - «Орден Отечественной войны 2 степени», «За отвагу», «За победу над Германией», «За победу над Японией», юбилейными медалями «20 лет Победы в Великой Отечественной войне», «40 лет Победы в Великой отечественной войне», «70 лет Вооруженных сил СССР</a:t>
            </a:r>
            <a:r>
              <a:rPr lang="ru-RU" sz="1600" dirty="0" smtClean="0">
                <a:latin typeface="Gabriola" panose="04040605051002020D02" pitchFamily="82" charset="0"/>
              </a:rPr>
              <a:t>». Трудовую </a:t>
            </a:r>
            <a:r>
              <a:rPr lang="ru-RU" sz="1600" dirty="0">
                <a:latin typeface="Gabriola" panose="04040605051002020D02" pitchFamily="82" charset="0"/>
              </a:rPr>
              <a:t>деятельность после войны начал </a:t>
            </a:r>
            <a:r>
              <a:rPr lang="ru-RU" sz="1600" dirty="0" smtClean="0">
                <a:latin typeface="Gabriola" panose="04040605051002020D02" pitchFamily="82" charset="0"/>
              </a:rPr>
              <a:t>рабочим </a:t>
            </a:r>
            <a:r>
              <a:rPr lang="ru-RU" sz="1600" dirty="0">
                <a:latin typeface="Gabriola" panose="04040605051002020D02" pitchFamily="82" charset="0"/>
              </a:rPr>
              <a:t>Новинского лесоучастка Березовского леспромхоза. С </a:t>
            </a:r>
            <a:r>
              <a:rPr lang="ru-RU" sz="1600" dirty="0" smtClean="0">
                <a:latin typeface="Gabriola" panose="04040605051002020D02" pitchFamily="82" charset="0"/>
              </a:rPr>
              <a:t>1952г. по 1970г. </a:t>
            </a:r>
            <a:r>
              <a:rPr lang="ru-RU" sz="1600" dirty="0">
                <a:latin typeface="Gabriola" panose="04040605051002020D02" pitchFamily="82" charset="0"/>
              </a:rPr>
              <a:t>трудился плотником, конюхом в </a:t>
            </a:r>
            <a:r>
              <a:rPr lang="ru-RU" sz="1600" dirty="0" err="1">
                <a:latin typeface="Gabriola" panose="04040605051002020D02" pitchFamily="82" charset="0"/>
              </a:rPr>
              <a:t>Елизаровском</a:t>
            </a:r>
            <a:r>
              <a:rPr lang="ru-RU" sz="1600" dirty="0">
                <a:latin typeface="Gabriola" panose="04040605051002020D02" pitchFamily="82" charset="0"/>
              </a:rPr>
              <a:t> лесопункте Ханты-Мансийского </a:t>
            </a:r>
            <a:r>
              <a:rPr lang="ru-RU" sz="1600" dirty="0" smtClean="0">
                <a:latin typeface="Gabriola" panose="04040605051002020D02" pitchFamily="82" charset="0"/>
              </a:rPr>
              <a:t>леспромхоза. С 1971г. по 1980г. работал плотником в Кедровском </a:t>
            </a:r>
            <a:r>
              <a:rPr lang="ru-RU" sz="1600" dirty="0">
                <a:latin typeface="Gabriola" panose="04040605051002020D02" pitchFamily="82" charset="0"/>
              </a:rPr>
              <a:t>лесоучастке объединения «</a:t>
            </a:r>
            <a:r>
              <a:rPr lang="ru-RU" sz="1600" dirty="0" err="1" smtClean="0">
                <a:latin typeface="Gabriola" panose="04040605051002020D02" pitchFamily="82" charset="0"/>
              </a:rPr>
              <a:t>Хантымансийск</a:t>
            </a:r>
            <a:r>
              <a:rPr lang="ru-RU" sz="1600" dirty="0" smtClean="0">
                <a:latin typeface="Gabriola" panose="04040605051002020D02" pitchFamily="82" charset="0"/>
              </a:rPr>
              <a:t>-лес</a:t>
            </a:r>
            <a:r>
              <a:rPr lang="ru-RU" sz="1600" dirty="0">
                <a:latin typeface="Gabriola" panose="04040605051002020D02" pitchFamily="82" charset="0"/>
              </a:rPr>
              <a:t>». За долголетний добросовестный труд отмечен благодарностями, премиями, ценными подарками, в 1980 году награжден медалью «Ветеран труда». </a:t>
            </a:r>
            <a:endParaRPr lang="ru-RU" sz="1600" dirty="0" smtClean="0">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Архивный </a:t>
            </a:r>
            <a:r>
              <a:rPr lang="ru-RU" sz="1050" dirty="0">
                <a:solidFill>
                  <a:schemeClr val="tx1">
                    <a:lumMod val="75000"/>
                    <a:lumOff val="25000"/>
                  </a:schemeClr>
                </a:solidFill>
                <a:latin typeface="Gabriola" panose="04040605051002020D02" pitchFamily="82" charset="0"/>
              </a:rPr>
              <a:t>отдел администрации Ханты-Мансийского района. Ф. 31, оп. 2, д. 1-2</a:t>
            </a:r>
            <a:r>
              <a:rPr lang="ru-RU" sz="1050" dirty="0" smtClean="0">
                <a:solidFill>
                  <a:schemeClr val="tx1">
                    <a:lumMod val="75000"/>
                    <a:lumOff val="25000"/>
                  </a:schemeClr>
                </a:solidFill>
                <a:latin typeface="Gabriola" panose="04040605051002020D02" pitchFamily="82" charset="0"/>
              </a:rPr>
              <a:t>.</a:t>
            </a:r>
            <a:endParaRPr lang="ru-RU" sz="1600" dirty="0" smtClean="0">
              <a:solidFill>
                <a:schemeClr val="tx1">
                  <a:lumMod val="75000"/>
                  <a:lumOff val="25000"/>
                </a:schemeClr>
              </a:solidFill>
              <a:latin typeface="Gabriola" panose="04040605051002020D02" pitchFamily="82" charset="0"/>
            </a:endParaRPr>
          </a:p>
        </p:txBody>
      </p:sp>
      <p:pic>
        <p:nvPicPr>
          <p:cNvPr id="14" name="Рисунок 13" descr="C:\Users\Arhiv\Desktop\3 kbcn.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65681">
            <a:off x="1304595" y="2867892"/>
            <a:ext cx="3043843" cy="2260141"/>
          </a:xfrm>
          <a:prstGeom prst="rect">
            <a:avLst/>
          </a:prstGeom>
          <a:noFill/>
          <a:ln>
            <a:noFill/>
          </a:ln>
          <a:effectLst>
            <a:softEdge rad="63500"/>
          </a:effectLst>
        </p:spPr>
      </p:pic>
      <p:pic>
        <p:nvPicPr>
          <p:cNvPr id="13" name="Рисунок 12" descr="C:\Users\Arhiv\Desktop\вб.pn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59164">
            <a:off x="742033" y="1387362"/>
            <a:ext cx="2931445" cy="2210567"/>
          </a:xfrm>
          <a:prstGeom prst="rect">
            <a:avLst/>
          </a:prstGeom>
          <a:noFill/>
          <a:ln>
            <a:noFill/>
          </a:ln>
          <a:effectLst>
            <a:softEdge rad="63500"/>
          </a:effectLst>
        </p:spPr>
      </p:pic>
      <p:sp>
        <p:nvSpPr>
          <p:cNvPr id="15" name="TextBox 14"/>
          <p:cNvSpPr txBox="1"/>
          <p:nvPr/>
        </p:nvSpPr>
        <p:spPr>
          <a:xfrm>
            <a:off x="661162" y="5324773"/>
            <a:ext cx="3815957" cy="830997"/>
          </a:xfrm>
          <a:prstGeom prst="rect">
            <a:avLst/>
          </a:prstGeom>
          <a:noFill/>
        </p:spPr>
        <p:txBody>
          <a:bodyPr wrap="square" rtlCol="0">
            <a:spAutoFit/>
          </a:bodyPr>
          <a:lstStyle/>
          <a:p>
            <a:pPr lvl="0" algn="just"/>
            <a:r>
              <a:rPr lang="ru-RU" sz="1600" b="1" dirty="0">
                <a:latin typeface="Gabriola" panose="04040605051002020D02" pitchFamily="82" charset="0"/>
              </a:rPr>
              <a:t>95 лет </a:t>
            </a:r>
            <a:r>
              <a:rPr lang="ru-RU" sz="1600" dirty="0">
                <a:latin typeface="Gabriola" panose="04040605051002020D02" pitchFamily="82" charset="0"/>
              </a:rPr>
              <a:t>назад (1924-1995) родился </a:t>
            </a:r>
            <a:r>
              <a:rPr lang="ru-RU" sz="1600" b="1" dirty="0">
                <a:latin typeface="Gabriola" panose="04040605051002020D02" pitchFamily="82" charset="0"/>
              </a:rPr>
              <a:t>Батманов Николай Иванович</a:t>
            </a:r>
            <a:r>
              <a:rPr lang="ru-RU" sz="1600" dirty="0">
                <a:latin typeface="Gabriola" panose="04040605051002020D02" pitchFamily="82" charset="0"/>
              </a:rPr>
              <a:t>, участник Великой Отечественной войны, </a:t>
            </a:r>
            <a:r>
              <a:rPr lang="ru-RU" sz="1600" dirty="0" err="1">
                <a:latin typeface="Gabriola" panose="04040605051002020D02" pitchFamily="82" charset="0"/>
              </a:rPr>
              <a:t>фондообразователь</a:t>
            </a:r>
            <a:r>
              <a:rPr lang="ru-RU" sz="1600" dirty="0">
                <a:latin typeface="Gabriola" panose="04040605051002020D02" pitchFamily="82" charset="0"/>
              </a:rPr>
              <a:t> архивного отдела.</a:t>
            </a:r>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1678411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788024" y="1600201"/>
            <a:ext cx="3672408" cy="3989040"/>
          </a:xfrm>
        </p:spPr>
        <p:txBody>
          <a:bodyPr>
            <a:normAutofit fontScale="25000" lnSpcReduction="20000"/>
          </a:bodyPr>
          <a:lstStyle/>
          <a:p>
            <a:pPr marL="0" indent="0" algn="just">
              <a:lnSpc>
                <a:spcPct val="120000"/>
              </a:lnSpc>
              <a:spcBef>
                <a:spcPts val="0"/>
              </a:spcBef>
              <a:buNone/>
            </a:pPr>
            <a:r>
              <a:rPr lang="ru-RU" sz="6400" b="1" dirty="0" smtClean="0">
                <a:latin typeface="Gabriola" panose="04040605051002020D02" pitchFamily="82" charset="0"/>
              </a:rPr>
              <a:t>Самойлова </a:t>
            </a:r>
            <a:r>
              <a:rPr lang="ru-RU" sz="6400" b="1" dirty="0">
                <a:latin typeface="Gabriola" panose="04040605051002020D02" pitchFamily="82" charset="0"/>
              </a:rPr>
              <a:t>Галина </a:t>
            </a:r>
            <a:r>
              <a:rPr lang="ru-RU" sz="6400" b="1" dirty="0" smtClean="0">
                <a:latin typeface="Gabriola" panose="04040605051002020D02" pitchFamily="82" charset="0"/>
              </a:rPr>
              <a:t>Васильевна </a:t>
            </a:r>
            <a:r>
              <a:rPr lang="ru-RU" sz="6400" dirty="0" smtClean="0">
                <a:latin typeface="Gabriola" panose="04040605051002020D02" pitchFamily="82" charset="0"/>
              </a:rPr>
              <a:t>родилась </a:t>
            </a:r>
            <a:r>
              <a:rPr lang="ru-RU" sz="6400" dirty="0">
                <a:latin typeface="Gabriola" panose="04040605051002020D02" pitchFamily="82" charset="0"/>
              </a:rPr>
              <a:t>в городе Салехарде. В 1960 году окончила Тобольское педагогическое училище. С 1960 по 1965 год работала учителем начальных классов в селе </a:t>
            </a:r>
            <a:r>
              <a:rPr lang="ru-RU" sz="6400" dirty="0" err="1">
                <a:latin typeface="Gabriola" panose="04040605051002020D02" pitchFamily="82" charset="0"/>
              </a:rPr>
              <a:t>Ловцово</a:t>
            </a:r>
            <a:r>
              <a:rPr lang="ru-RU" sz="6400" dirty="0">
                <a:latin typeface="Gabriola" panose="04040605051002020D02" pitchFamily="82" charset="0"/>
              </a:rPr>
              <a:t> Сладковского района Тюменской области. В 1965 году переехала в поселок Кедровый Ханты-Мансийского района, работала учителем младших классов. Общий педагогический стаж 46 лет. Активный участник художественной самодеятельности.</a:t>
            </a:r>
          </a:p>
          <a:p>
            <a:pPr marL="0" indent="0" algn="just">
              <a:lnSpc>
                <a:spcPct val="120000"/>
              </a:lnSpc>
              <a:spcBef>
                <a:spcPts val="0"/>
              </a:spcBef>
              <a:buNone/>
            </a:pPr>
            <a:r>
              <a:rPr lang="ru-RU" sz="6400" dirty="0">
                <a:latin typeface="Gabriola" panose="04040605051002020D02" pitchFamily="82" charset="0"/>
              </a:rPr>
              <a:t>Награждена медалью «Ветеран труда» (1984), почетной грамотой Министерства образования РФ (1990</a:t>
            </a:r>
            <a:r>
              <a:rPr lang="ru-RU" sz="6400" dirty="0" smtClean="0">
                <a:latin typeface="Gabriola" panose="04040605051002020D02" pitchFamily="82" charset="0"/>
              </a:rPr>
              <a:t>).</a:t>
            </a:r>
          </a:p>
          <a:p>
            <a:pPr marL="0" indent="0" algn="just">
              <a:buNone/>
            </a:pPr>
            <a:endParaRPr lang="ru-RU" sz="6400" dirty="0">
              <a:latin typeface="Gabriola" panose="04040605051002020D02" pitchFamily="82" charset="0"/>
            </a:endParaRPr>
          </a:p>
          <a:p>
            <a:pPr marL="0" indent="0" algn="just">
              <a:buNone/>
            </a:pPr>
            <a:endParaRPr lang="ru-RU" sz="6400" dirty="0" smtClean="0">
              <a:latin typeface="Gabriola" panose="04040605051002020D02" pitchFamily="82" charset="0"/>
            </a:endParaRPr>
          </a:p>
          <a:p>
            <a:pPr marL="0" indent="0" algn="just">
              <a:buNone/>
            </a:pPr>
            <a:endParaRPr lang="ru-RU" sz="6400" dirty="0">
              <a:latin typeface="Gabriola" panose="04040605051002020D02" pitchFamily="82" charset="0"/>
            </a:endParaRPr>
          </a:p>
          <a:p>
            <a:pPr marL="0" lvl="0" indent="0" algn="just">
              <a:buNone/>
            </a:pPr>
            <a:endParaRPr lang="ru-RU" sz="4400" dirty="0" smtClean="0">
              <a:latin typeface="Gabriola" panose="04040605051002020D02" pitchFamily="82" charset="0"/>
            </a:endParaRPr>
          </a:p>
          <a:p>
            <a:pPr marL="0" lvl="0" indent="0" algn="just">
              <a:buNone/>
            </a:pPr>
            <a:endParaRPr lang="ru-RU" sz="4400" dirty="0">
              <a:latin typeface="Gabriola" panose="04040605051002020D02" pitchFamily="82" charset="0"/>
            </a:endParaRPr>
          </a:p>
          <a:p>
            <a:pPr marL="0" lvl="0" indent="0" algn="just">
              <a:buNone/>
            </a:pPr>
            <a:endParaRPr lang="ru-RU" sz="4400" dirty="0" smtClean="0">
              <a:latin typeface="Gabriola" panose="04040605051002020D02" pitchFamily="82" charset="0"/>
            </a:endParaRPr>
          </a:p>
          <a:p>
            <a:pPr marL="0" lvl="0" indent="0" algn="just">
              <a:buNone/>
            </a:pPr>
            <a:endParaRPr lang="ru-RU" sz="4400" dirty="0">
              <a:latin typeface="Gabriola" panose="04040605051002020D02" pitchFamily="82" charset="0"/>
            </a:endParaRPr>
          </a:p>
          <a:p>
            <a:pPr marL="0" lvl="0" indent="0" algn="just">
              <a:buNone/>
            </a:pPr>
            <a:r>
              <a:rPr lang="ru-RU" sz="4400" dirty="0" smtClean="0">
                <a:latin typeface="Gabriola" panose="04040605051002020D02" pitchFamily="82" charset="0"/>
              </a:rPr>
              <a:t>Барышникова </a:t>
            </a:r>
            <a:r>
              <a:rPr lang="ru-RU" sz="4400" dirty="0">
                <a:latin typeface="Gabriola" panose="04040605051002020D02" pitchFamily="82" charset="0"/>
              </a:rPr>
              <a:t>В. «В моем поселке деревья дивные» / В. Барышникова // Ленин. правда. – 1970. – 16 сент</a:t>
            </a:r>
            <a:r>
              <a:rPr lang="ru-RU" sz="4400" dirty="0" smtClean="0">
                <a:latin typeface="Gabriola" panose="04040605051002020D02" pitchFamily="82" charset="0"/>
              </a:rPr>
              <a:t>.</a:t>
            </a:r>
            <a:endParaRPr lang="ru-RU" sz="4400" dirty="0">
              <a:latin typeface="Gabriola" panose="04040605051002020D02" pitchFamily="82" charset="0"/>
            </a:endParaRPr>
          </a:p>
        </p:txBody>
      </p:sp>
      <p:sp>
        <p:nvSpPr>
          <p:cNvPr id="5" name="Заголовок 4"/>
          <p:cNvSpPr>
            <a:spLocks noGrp="1"/>
          </p:cNvSpPr>
          <p:nvPr>
            <p:ph type="title"/>
          </p:nvPr>
        </p:nvSpPr>
        <p:spPr>
          <a:xfrm>
            <a:off x="0" y="187399"/>
            <a:ext cx="9144000"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3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52450" y="5905480"/>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34</a:t>
            </a:r>
            <a:endParaRPr lang="ru-RU" sz="1600" dirty="0"/>
          </a:p>
        </p:txBody>
      </p:sp>
      <p:pic>
        <p:nvPicPr>
          <p:cNvPr id="9" name="Рисунок 8" descr="C:\Users\Arhiv\Desktop\для календаря 2019\фото для календ 14\самойлова.bmp"/>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02310"/>
            <a:ext cx="2592288" cy="3483781"/>
          </a:xfrm>
          <a:prstGeom prst="rect">
            <a:avLst/>
          </a:prstGeom>
          <a:noFill/>
          <a:ln>
            <a:noFill/>
          </a:ln>
          <a:effectLst>
            <a:softEdge rad="63500"/>
          </a:effectLst>
        </p:spPr>
      </p:pic>
      <p:sp>
        <p:nvSpPr>
          <p:cNvPr id="10" name="TextBox 9"/>
          <p:cNvSpPr txBox="1"/>
          <p:nvPr/>
        </p:nvSpPr>
        <p:spPr>
          <a:xfrm>
            <a:off x="706810" y="5150574"/>
            <a:ext cx="3792304" cy="1323439"/>
          </a:xfrm>
          <a:prstGeom prst="rect">
            <a:avLst/>
          </a:prstGeom>
          <a:noFill/>
        </p:spPr>
        <p:txBody>
          <a:bodyPr wrap="square" rtlCol="0">
            <a:spAutoFit/>
          </a:bodyPr>
          <a:lstStyle/>
          <a:p>
            <a:pPr algn="just"/>
            <a:r>
              <a:rPr lang="ru-RU" sz="1600" b="1" dirty="0" smtClean="0">
                <a:latin typeface="Gabriola" panose="04040605051002020D02" pitchFamily="82" charset="0"/>
              </a:rPr>
              <a:t>80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(1939) родилась </a:t>
            </a:r>
            <a:r>
              <a:rPr lang="ru-RU" sz="1600" b="1" dirty="0" smtClean="0">
                <a:latin typeface="Gabriola" panose="04040605051002020D02" pitchFamily="82" charset="0"/>
              </a:rPr>
              <a:t>Самойлова Галина Васильевна</a:t>
            </a:r>
            <a:r>
              <a:rPr lang="ru-RU" sz="1600" dirty="0" smtClean="0">
                <a:latin typeface="Gabriola" panose="04040605051002020D02" pitchFamily="82" charset="0"/>
              </a:rPr>
              <a:t>, 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(2000).</a:t>
            </a:r>
            <a:endParaRPr lang="ru-RU" sz="1600" dirty="0">
              <a:latin typeface="Gabriola" panose="04040605051002020D02" pitchFamily="82" charset="0"/>
            </a:endParaRPr>
          </a:p>
          <a:p>
            <a:pPr algn="just"/>
            <a:endParaRPr lang="ru-RU" sz="1600" b="1" dirty="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193866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670208" y="1394779"/>
            <a:ext cx="3862231" cy="5244319"/>
          </a:xfrm>
        </p:spPr>
        <p:txBody>
          <a:bodyPr>
            <a:noAutofit/>
          </a:bodyPr>
          <a:lstStyle/>
          <a:p>
            <a:pPr marL="0" indent="0" algn="just">
              <a:lnSpc>
                <a:spcPct val="120000"/>
              </a:lnSpc>
              <a:spcBef>
                <a:spcPts val="0"/>
              </a:spcBef>
              <a:buNone/>
            </a:pPr>
            <a:r>
              <a:rPr lang="ru-RU" sz="1600" b="1" dirty="0" smtClean="0">
                <a:latin typeface="Gabriola" panose="04040605051002020D02" pitchFamily="82" charset="0"/>
              </a:rPr>
              <a:t>Леликова Надежда Андреевна </a:t>
            </a:r>
            <a:r>
              <a:rPr lang="ru-RU" sz="1600" dirty="0" smtClean="0">
                <a:latin typeface="Gabriola" panose="04040605051002020D02" pitchFamily="82" charset="0"/>
              </a:rPr>
              <a:t>родилась </a:t>
            </a:r>
            <a:r>
              <a:rPr lang="ru-RU" sz="1600" dirty="0">
                <a:latin typeface="Gabriola" panose="04040605051002020D02" pitchFamily="82" charset="0"/>
              </a:rPr>
              <a:t>в д. Ю-Бор </a:t>
            </a:r>
            <a:r>
              <a:rPr lang="ru-RU" sz="1600" dirty="0" err="1">
                <a:latin typeface="Gabriola" panose="04040605051002020D02" pitchFamily="82" charset="0"/>
              </a:rPr>
              <a:t>Ярковского</a:t>
            </a:r>
            <a:r>
              <a:rPr lang="ru-RU" sz="1600" dirty="0">
                <a:latin typeface="Gabriola" panose="04040605051002020D02" pitchFamily="82" charset="0"/>
              </a:rPr>
              <a:t> района Тюменской области. Общий стаж работы -41год. Стаж работы в Ханты-Мансийском районе -36 </a:t>
            </a:r>
            <a:r>
              <a:rPr lang="ru-RU" sz="1600" dirty="0" smtClean="0">
                <a:latin typeface="Gabriola" panose="04040605051002020D02" pitchFamily="82" charset="0"/>
              </a:rPr>
              <a:t>лет. Работала </a:t>
            </a:r>
            <a:r>
              <a:rPr lang="ru-RU" sz="1600" dirty="0">
                <a:latin typeface="Gabriola" panose="04040605051002020D02" pitchFamily="82" charset="0"/>
              </a:rPr>
              <a:t>швеей в мастерской  п. </a:t>
            </a:r>
            <a:r>
              <a:rPr lang="ru-RU" sz="1600" dirty="0" err="1">
                <a:latin typeface="Gabriola" panose="04040605051002020D02" pitchFamily="82" charset="0"/>
              </a:rPr>
              <a:t>Выкатной</a:t>
            </a:r>
            <a:r>
              <a:rPr lang="ru-RU" sz="1600" dirty="0">
                <a:latin typeface="Gabriola" panose="04040605051002020D02" pitchFamily="82" charset="0"/>
              </a:rPr>
              <a:t> Ханты-Мансийского района, с </a:t>
            </a:r>
            <a:r>
              <a:rPr lang="ru-RU" sz="1600" dirty="0" smtClean="0">
                <a:latin typeface="Gabriola" panose="04040605051002020D02" pitchFamily="82" charset="0"/>
              </a:rPr>
              <a:t>1977г. </a:t>
            </a:r>
            <a:r>
              <a:rPr lang="ru-RU" sz="1600" dirty="0">
                <a:latin typeface="Gabriola" panose="04040605051002020D02" pitchFamily="82" charset="0"/>
              </a:rPr>
              <a:t>по </a:t>
            </a:r>
            <a:r>
              <a:rPr lang="ru-RU" sz="1600" dirty="0" smtClean="0">
                <a:latin typeface="Gabriola" panose="04040605051002020D02" pitchFamily="82" charset="0"/>
              </a:rPr>
              <a:t>1998г. </a:t>
            </a:r>
            <a:r>
              <a:rPr lang="ru-RU" sz="1600" dirty="0">
                <a:latin typeface="Gabriola" panose="04040605051002020D02" pitchFamily="82" charset="0"/>
              </a:rPr>
              <a:t>- рабочей, сортировщиком, браковщиком лесоучастка, няней, воспитателем,  завхозом, помощником повара детского сада ПЛЗУ «</a:t>
            </a:r>
            <a:r>
              <a:rPr lang="ru-RU" sz="1600" dirty="0" err="1">
                <a:latin typeface="Gabriola" panose="04040605051002020D02" pitchFamily="82" charset="0"/>
              </a:rPr>
              <a:t>Выкатной</a:t>
            </a:r>
            <a:r>
              <a:rPr lang="ru-RU" sz="1600" dirty="0">
                <a:latin typeface="Gabriola" panose="04040605051002020D02" pitchFamily="82" charset="0"/>
              </a:rPr>
              <a:t>» объединения «</a:t>
            </a:r>
            <a:r>
              <a:rPr lang="ru-RU" sz="1600" dirty="0" err="1">
                <a:latin typeface="Gabriola" panose="04040605051002020D02" pitchFamily="82" charset="0"/>
              </a:rPr>
              <a:t>Хантымансийсклес</a:t>
            </a:r>
            <a:r>
              <a:rPr lang="ru-RU" sz="1600" dirty="0">
                <a:latin typeface="Gabriola" panose="04040605051002020D02" pitchFamily="82" charset="0"/>
              </a:rPr>
              <a:t>», с 1992 года по 2008 год техническим работником клуба п. </a:t>
            </a:r>
            <a:r>
              <a:rPr lang="ru-RU" sz="1600" dirty="0" err="1">
                <a:latin typeface="Gabriola" panose="04040605051002020D02" pitchFamily="82" charset="0"/>
              </a:rPr>
              <a:t>Выкатной</a:t>
            </a:r>
            <a:r>
              <a:rPr lang="ru-RU" sz="1600" dirty="0">
                <a:latin typeface="Gabriola" panose="04040605051002020D02" pitchFamily="82" charset="0"/>
              </a:rPr>
              <a:t>. </a:t>
            </a:r>
          </a:p>
          <a:p>
            <a:pPr marL="0" indent="0" algn="just">
              <a:lnSpc>
                <a:spcPct val="120000"/>
              </a:lnSpc>
              <a:spcBef>
                <a:spcPts val="0"/>
              </a:spcBef>
              <a:buNone/>
            </a:pPr>
            <a:r>
              <a:rPr lang="ru-RU" sz="1600" dirty="0">
                <a:latin typeface="Gabriola" panose="04040605051002020D02" pitchFamily="82" charset="0"/>
              </a:rPr>
              <a:t>Пользуется уважением жителей поселка. Ведет активный образ жизни: участник художественной самодеятельности, выставок декоративно-прикладного искусства, спортивных соревнований. Неравнодушна к проблемам села. </a:t>
            </a:r>
            <a:r>
              <a:rPr lang="ru-RU" sz="1600" dirty="0" smtClean="0">
                <a:latin typeface="Gabriola" panose="04040605051002020D02" pitchFamily="82" charset="0"/>
              </a:rPr>
              <a:t>За </a:t>
            </a:r>
            <a:r>
              <a:rPr lang="ru-RU" sz="1600" dirty="0">
                <a:latin typeface="Gabriola" panose="04040605051002020D02" pitchFamily="82" charset="0"/>
              </a:rPr>
              <a:t>многолетний добросовестный труд отмечена благодарственными письмами главы Ханты-Мансийского района, почетными грамотами.</a:t>
            </a:r>
          </a:p>
          <a:p>
            <a:pPr>
              <a:lnSpc>
                <a:spcPct val="120000"/>
              </a:lnSpc>
              <a:spcBef>
                <a:spcPts val="0"/>
              </a:spcBef>
            </a:pPr>
            <a:endParaRPr lang="ru-RU" sz="1600" dirty="0"/>
          </a:p>
        </p:txBody>
      </p:sp>
      <p:sp>
        <p:nvSpPr>
          <p:cNvPr id="5" name="Заголовок 4"/>
          <p:cNvSpPr>
            <a:spLocks noGrp="1"/>
          </p:cNvSpPr>
          <p:nvPr>
            <p:ph type="title"/>
          </p:nvPr>
        </p:nvSpPr>
        <p:spPr>
          <a:xfrm>
            <a:off x="0" y="188640"/>
            <a:ext cx="9144000"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16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8" y="5892857"/>
            <a:ext cx="1138022" cy="746241"/>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35</a:t>
            </a:r>
            <a:endParaRPr lang="ru-RU" sz="1600" dirty="0"/>
          </a:p>
        </p:txBody>
      </p:sp>
      <p:pic>
        <p:nvPicPr>
          <p:cNvPr id="9" name="Рисунок 8" descr="C:\Users\Arhiv\Desktop\для календаря 2019\фото для календ 14\Ф.ФОТОФОНД, Оп.1, Д.250, Л.1_Леликова Надежлеликова.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237" y="1700808"/>
            <a:ext cx="2583815" cy="3482340"/>
          </a:xfrm>
          <a:prstGeom prst="rect">
            <a:avLst/>
          </a:prstGeom>
          <a:noFill/>
          <a:ln>
            <a:noFill/>
          </a:ln>
          <a:effectLst>
            <a:softEdge rad="63500"/>
          </a:effectLst>
        </p:spPr>
      </p:pic>
      <p:sp>
        <p:nvSpPr>
          <p:cNvPr id="10" name="TextBox 9"/>
          <p:cNvSpPr txBox="1"/>
          <p:nvPr/>
        </p:nvSpPr>
        <p:spPr>
          <a:xfrm>
            <a:off x="706810" y="5285785"/>
            <a:ext cx="3792304" cy="1323439"/>
          </a:xfrm>
          <a:prstGeom prst="rect">
            <a:avLst/>
          </a:prstGeom>
          <a:noFill/>
        </p:spPr>
        <p:txBody>
          <a:bodyPr wrap="square" rtlCol="0">
            <a:spAutoFit/>
          </a:bodyPr>
          <a:lstStyle/>
          <a:p>
            <a:pPr algn="just"/>
            <a:r>
              <a:rPr lang="ru-RU" sz="1600" b="1" dirty="0" smtClean="0">
                <a:latin typeface="Gabriola" panose="04040605051002020D02" pitchFamily="82" charset="0"/>
              </a:rPr>
              <a:t>70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(1949) родилась </a:t>
            </a:r>
            <a:r>
              <a:rPr lang="ru-RU" sz="1600" b="1" dirty="0" smtClean="0">
                <a:latin typeface="Gabriola" panose="04040605051002020D02" pitchFamily="82" charset="0"/>
              </a:rPr>
              <a:t>Леликова Надежда Андреевна, </a:t>
            </a: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(2013).</a:t>
            </a:r>
            <a:endParaRPr lang="ru-RU" sz="1600" dirty="0">
              <a:latin typeface="Gabriola" panose="04040605051002020D02" pitchFamily="82" charset="0"/>
            </a:endParaRPr>
          </a:p>
          <a:p>
            <a:pPr algn="just"/>
            <a:endParaRPr lang="ru-RU" sz="1600" b="1" dirty="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2467543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617021" y="1408267"/>
            <a:ext cx="3862231" cy="4389540"/>
          </a:xfrm>
        </p:spPr>
        <p:txBody>
          <a:bodyPr>
            <a:noAutofit/>
          </a:bodyPr>
          <a:lstStyle/>
          <a:p>
            <a:pPr marL="0" indent="0" algn="just">
              <a:buNone/>
            </a:pPr>
            <a:r>
              <a:rPr lang="ru-RU" sz="1600" dirty="0" smtClean="0">
                <a:latin typeface="Gabriola" panose="04040605051002020D02" pitchFamily="82" charset="0"/>
              </a:rPr>
              <a:t>Трудовую </a:t>
            </a:r>
            <a:r>
              <a:rPr lang="ru-RU" sz="1600" dirty="0">
                <a:latin typeface="Gabriola" panose="04040605051002020D02" pitchFamily="82" charset="0"/>
              </a:rPr>
              <a:t>деятельность начал с десяти лет разнорабочим в колхозе «Ударник» деревни </a:t>
            </a:r>
            <a:r>
              <a:rPr lang="ru-RU" sz="1600" dirty="0" err="1">
                <a:latin typeface="Gabriola" panose="04040605051002020D02" pitchFamily="82" charset="0"/>
              </a:rPr>
              <a:t>Скрипунова</a:t>
            </a:r>
            <a:r>
              <a:rPr lang="ru-RU" sz="1600" dirty="0">
                <a:latin typeface="Gabriola" panose="04040605051002020D02" pitchFamily="82" charset="0"/>
              </a:rPr>
              <a:t> </a:t>
            </a:r>
            <a:r>
              <a:rPr lang="ru-RU" sz="1600" dirty="0" err="1">
                <a:latin typeface="Gabriola" panose="04040605051002020D02" pitchFamily="82" charset="0"/>
              </a:rPr>
              <a:t>Самаровского</a:t>
            </a:r>
            <a:r>
              <a:rPr lang="ru-RU" sz="1600" dirty="0">
                <a:latin typeface="Gabriola" panose="04040605051002020D02" pitchFamily="82" charset="0"/>
              </a:rPr>
              <a:t> (ныне – Ханты-Мансийского) района. С 1945 по 1961 год работал рыбаком в </a:t>
            </a:r>
            <a:r>
              <a:rPr lang="ru-RU" sz="1600" dirty="0" err="1">
                <a:latin typeface="Gabriola" panose="04040605051002020D02" pitchFamily="82" charset="0"/>
              </a:rPr>
              <a:t>Нялинском</a:t>
            </a:r>
            <a:r>
              <a:rPr lang="ru-RU" sz="1600" dirty="0">
                <a:latin typeface="Gabriola" panose="04040605051002020D02" pitchFamily="82" charset="0"/>
              </a:rPr>
              <a:t> цехе добычи, в 1961 году был назначен бригадиром </a:t>
            </a:r>
            <a:r>
              <a:rPr lang="ru-RU" sz="1600" dirty="0" err="1">
                <a:latin typeface="Gabriola" panose="04040605051002020D02" pitchFamily="82" charset="0"/>
              </a:rPr>
              <a:t>рыбодобычи</a:t>
            </a:r>
            <a:r>
              <a:rPr lang="ru-RU" sz="1600" dirty="0">
                <a:latin typeface="Gabriola" panose="04040605051002020D02" pitchFamily="82" charset="0"/>
              </a:rPr>
              <a:t>. В 1985 году вышел на заслуженный отдых.</a:t>
            </a:r>
          </a:p>
          <a:p>
            <a:pPr marL="0" indent="0" algn="just">
              <a:buNone/>
            </a:pPr>
            <a:r>
              <a:rPr lang="ru-RU" sz="1600" dirty="0">
                <a:latin typeface="Gabriola" panose="04040605051002020D02" pitchFamily="82" charset="0"/>
              </a:rPr>
              <a:t>Награжден орденом «Знак Почета» (1970), медалью «За доблестный труд. В ознаменование 100-летия со дня рождения Владимира Ильича Ленина» (1970), нагрудным знаком «Отличник Министерства рыбного хозяйства» (1982). Занесен в Книгу Почета трудовой славы Ханты-Мансийского округа, в 1967 году – в Книгу Почета Ханты-Мансийского района.</a:t>
            </a:r>
          </a:p>
          <a:p>
            <a:pPr marL="0" indent="0" algn="just">
              <a:buNone/>
            </a:pPr>
            <a:r>
              <a:rPr lang="ru-RU" sz="1600" dirty="0">
                <a:latin typeface="Gabriola" panose="04040605051002020D02" pitchFamily="82" charset="0"/>
              </a:rPr>
              <a:t>1. </a:t>
            </a:r>
            <a:r>
              <a:rPr lang="ru-RU" sz="1100" dirty="0">
                <a:latin typeface="Gabriola" panose="04040605051002020D02" pitchFamily="82" charset="0"/>
              </a:rPr>
              <a:t>Лазарев, П. Впереди бригада Н. К. </a:t>
            </a:r>
            <a:r>
              <a:rPr lang="ru-RU" sz="1100" dirty="0" err="1">
                <a:latin typeface="Gabriola" panose="04040605051002020D02" pitchFamily="82" charset="0"/>
              </a:rPr>
              <a:t>Змановского</a:t>
            </a:r>
            <a:r>
              <a:rPr lang="ru-RU" sz="1100" dirty="0">
                <a:latin typeface="Gabriola" panose="04040605051002020D02" pitchFamily="82" charset="0"/>
              </a:rPr>
              <a:t> / П. Лазарев // Ленин. правда. – 1967. – 8 февр.</a:t>
            </a:r>
          </a:p>
          <a:p>
            <a:pPr marL="0" indent="0" algn="just">
              <a:buNone/>
            </a:pPr>
            <a:r>
              <a:rPr lang="ru-RU" sz="1100" dirty="0">
                <a:latin typeface="Gabriola" panose="04040605051002020D02" pitchFamily="82" charset="0"/>
              </a:rPr>
              <a:t>2. </a:t>
            </a:r>
            <a:r>
              <a:rPr lang="ru-RU" sz="1100" dirty="0" err="1">
                <a:latin typeface="Gabriola" panose="04040605051002020D02" pitchFamily="82" charset="0"/>
              </a:rPr>
              <a:t>Надеина</a:t>
            </a:r>
            <a:r>
              <a:rPr lang="ru-RU" sz="1100" dirty="0">
                <a:latin typeface="Gabriola" panose="04040605051002020D02" pitchFamily="82" charset="0"/>
              </a:rPr>
              <a:t>, А. Село на Оби / А. </a:t>
            </a:r>
            <a:r>
              <a:rPr lang="ru-RU" sz="1100" dirty="0" err="1">
                <a:latin typeface="Gabriola" panose="04040605051002020D02" pitchFamily="82" charset="0"/>
              </a:rPr>
              <a:t>Надеина</a:t>
            </a:r>
            <a:r>
              <a:rPr lang="ru-RU" sz="1100" dirty="0">
                <a:latin typeface="Gabriola" panose="04040605051002020D02" pitchFamily="82" charset="0"/>
              </a:rPr>
              <a:t> // Новости Югры. – 1997. – 23 дек.</a:t>
            </a:r>
          </a:p>
          <a:p>
            <a:pPr marL="0" indent="0" algn="just">
              <a:buNone/>
            </a:pPr>
            <a:r>
              <a:rPr lang="ru-RU" sz="1100" dirty="0">
                <a:latin typeface="Gabriola" panose="04040605051002020D02" pitchFamily="82" charset="0"/>
              </a:rPr>
              <a:t>3. </a:t>
            </a:r>
            <a:r>
              <a:rPr lang="ru-RU" sz="1100" dirty="0" err="1">
                <a:latin typeface="Gabriola" panose="04040605051002020D02" pitchFamily="82" charset="0"/>
              </a:rPr>
              <a:t>Помаскина</a:t>
            </a:r>
            <a:r>
              <a:rPr lang="ru-RU" sz="1100" dirty="0">
                <a:latin typeface="Gabriola" panose="04040605051002020D02" pitchFamily="82" charset="0"/>
              </a:rPr>
              <a:t>, И. Кормилец с 10 лет / И. </a:t>
            </a:r>
            <a:r>
              <a:rPr lang="ru-RU" sz="1100" dirty="0" err="1">
                <a:latin typeface="Gabriola" panose="04040605051002020D02" pitchFamily="82" charset="0"/>
              </a:rPr>
              <a:t>Помаскина</a:t>
            </a:r>
            <a:r>
              <a:rPr lang="ru-RU" sz="1100" dirty="0">
                <a:latin typeface="Gabriola" panose="04040605051002020D02" pitchFamily="82" charset="0"/>
              </a:rPr>
              <a:t> // Наш р-н. – 2006. – 10 авг.</a:t>
            </a:r>
          </a:p>
          <a:p>
            <a:pPr marL="0" indent="0" algn="just">
              <a:buNone/>
            </a:pPr>
            <a:r>
              <a:rPr lang="ru-RU" sz="1100" dirty="0">
                <a:latin typeface="Gabriola" panose="04040605051002020D02" pitchFamily="82" charset="0"/>
              </a:rPr>
              <a:t>4. </a:t>
            </a:r>
            <a:r>
              <a:rPr lang="ru-RU" sz="1100" dirty="0" err="1">
                <a:latin typeface="Gabriola" panose="04040605051002020D02" pitchFamily="82" charset="0"/>
              </a:rPr>
              <a:t>Помаскина</a:t>
            </a:r>
            <a:r>
              <a:rPr lang="ru-RU" sz="1100" dirty="0">
                <a:latin typeface="Gabriola" panose="04040605051002020D02" pitchFamily="82" charset="0"/>
              </a:rPr>
              <a:t>, И. Трудились на победу / И. </a:t>
            </a:r>
            <a:r>
              <a:rPr lang="ru-RU" sz="1100" dirty="0" err="1">
                <a:latin typeface="Gabriola" panose="04040605051002020D02" pitchFamily="82" charset="0"/>
              </a:rPr>
              <a:t>Помаскина</a:t>
            </a:r>
            <a:r>
              <a:rPr lang="ru-RU" sz="1100" dirty="0">
                <a:latin typeface="Gabriola" panose="04040605051002020D02" pitchFamily="82" charset="0"/>
              </a:rPr>
              <a:t> // Приближали как могли... : участники трудового фронта Ханты-</a:t>
            </a:r>
            <a:r>
              <a:rPr lang="ru-RU" sz="1100" dirty="0" err="1">
                <a:latin typeface="Gabriola" panose="04040605051002020D02" pitchFamily="82" charset="0"/>
              </a:rPr>
              <a:t>Манс</a:t>
            </a:r>
            <a:r>
              <a:rPr lang="ru-RU" sz="1100" dirty="0">
                <a:latin typeface="Gabriola" panose="04040605051002020D02" pitchFamily="82" charset="0"/>
              </a:rPr>
              <a:t>. р-на в годы Велик. Отечеств. войны. – Шадринск, 2006. – С. 128, 129.</a:t>
            </a:r>
          </a:p>
        </p:txBody>
      </p:sp>
      <p:sp>
        <p:nvSpPr>
          <p:cNvPr id="4" name="Номер слайда 3"/>
          <p:cNvSpPr>
            <a:spLocks noGrp="1"/>
          </p:cNvSpPr>
          <p:nvPr>
            <p:ph type="sldNum" sz="quarter" idx="12"/>
          </p:nvPr>
        </p:nvSpPr>
        <p:spPr/>
        <p:txBody>
          <a:bodyPr/>
          <a:lstStyle/>
          <a:p>
            <a:fld id="{B19B0651-EE4F-4900-A07F-96A6BFA9D0F0}" type="slidenum">
              <a:rPr lang="ru-RU" smtClean="0"/>
              <a:t>37</a:t>
            </a:fld>
            <a:endParaRPr lang="ru-RU" dirty="0"/>
          </a:p>
        </p:txBody>
      </p:sp>
      <p:sp>
        <p:nvSpPr>
          <p:cNvPr id="5" name="Заголовок 4"/>
          <p:cNvSpPr>
            <a:spLocks noGrp="1"/>
          </p:cNvSpPr>
          <p:nvPr>
            <p:ph type="title"/>
          </p:nvPr>
        </p:nvSpPr>
        <p:spPr>
          <a:xfrm>
            <a:off x="0" y="188640"/>
            <a:ext cx="9144000"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18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8" y="5892857"/>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36</a:t>
            </a:r>
            <a:endParaRPr lang="ru-RU" sz="1600" dirty="0"/>
          </a:p>
        </p:txBody>
      </p:sp>
      <p:sp>
        <p:nvSpPr>
          <p:cNvPr id="10" name="TextBox 9"/>
          <p:cNvSpPr txBox="1"/>
          <p:nvPr/>
        </p:nvSpPr>
        <p:spPr>
          <a:xfrm>
            <a:off x="706810" y="5285785"/>
            <a:ext cx="3792304" cy="830997"/>
          </a:xfrm>
          <a:prstGeom prst="rect">
            <a:avLst/>
          </a:prstGeom>
          <a:noFill/>
        </p:spPr>
        <p:txBody>
          <a:bodyPr wrap="square" rtlCol="0">
            <a:spAutoFit/>
          </a:bodyPr>
          <a:lstStyle/>
          <a:p>
            <a:pPr algn="just"/>
            <a:r>
              <a:rPr lang="ru-RU" sz="1600" b="1" dirty="0" smtClean="0">
                <a:latin typeface="Gabriola" panose="04040605051002020D02" pitchFamily="82" charset="0"/>
              </a:rPr>
              <a:t>90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(1929-2006) родился </a:t>
            </a:r>
            <a:r>
              <a:rPr lang="ru-RU" sz="1600" b="1" dirty="0" err="1" smtClean="0">
                <a:latin typeface="Gabriola" panose="04040605051002020D02" pitchFamily="82" charset="0"/>
              </a:rPr>
              <a:t>Змановский</a:t>
            </a:r>
            <a:r>
              <a:rPr lang="ru-RU" sz="1600" b="1" dirty="0" smtClean="0">
                <a:latin typeface="Gabriola" panose="04040605051002020D02" pitchFamily="82" charset="0"/>
              </a:rPr>
              <a:t> Николай </a:t>
            </a:r>
            <a:r>
              <a:rPr lang="ru-RU" sz="1600" b="1" dirty="0" err="1" smtClean="0">
                <a:latin typeface="Gabriola" panose="04040605051002020D02" pitchFamily="82" charset="0"/>
              </a:rPr>
              <a:t>Констаннтинович</a:t>
            </a:r>
            <a:r>
              <a:rPr lang="ru-RU" sz="1600" b="1" dirty="0" smtClean="0">
                <a:latin typeface="Gabriola" panose="04040605051002020D02" pitchFamily="82" charset="0"/>
              </a:rPr>
              <a:t>, </a:t>
            </a: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(1998).</a:t>
            </a:r>
            <a:endParaRPr lang="ru-RU" sz="1600" dirty="0">
              <a:solidFill>
                <a:schemeClr val="tx1">
                  <a:lumMod val="75000"/>
                  <a:lumOff val="25000"/>
                </a:schemeClr>
              </a:solidFill>
              <a:latin typeface="Gabriola" panose="04040605051002020D02" pitchFamily="82" charset="0"/>
            </a:endParaRPr>
          </a:p>
        </p:txBody>
      </p:sp>
      <p:pic>
        <p:nvPicPr>
          <p:cNvPr id="11" name="Рисунок 10" descr="C:\Users\Arhiv\Desktop\для календаря 2019\фото для календ 14\змановский.jpg"/>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628800"/>
            <a:ext cx="2232248" cy="3096344"/>
          </a:xfrm>
          <a:prstGeom prst="rect">
            <a:avLst/>
          </a:prstGeom>
          <a:noFill/>
          <a:ln>
            <a:noFill/>
          </a:ln>
          <a:effectLst>
            <a:softEdge rad="63500"/>
          </a:effectLst>
        </p:spPr>
      </p:pic>
    </p:spTree>
    <p:extLst>
      <p:ext uri="{BB962C8B-B14F-4D97-AF65-F5344CB8AC3E}">
        <p14:creationId xmlns:p14="http://schemas.microsoft.com/office/powerpoint/2010/main" val="3745451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617021" y="1408267"/>
            <a:ext cx="3862231" cy="4389540"/>
          </a:xfrm>
        </p:spPr>
        <p:txBody>
          <a:bodyPr>
            <a:noAutofit/>
          </a:bodyPr>
          <a:lstStyle/>
          <a:p>
            <a:pPr marL="0" indent="0" algn="just">
              <a:spcBef>
                <a:spcPts val="0"/>
              </a:spcBef>
              <a:buNone/>
            </a:pPr>
            <a:r>
              <a:rPr lang="ru-RU" sz="1600" dirty="0">
                <a:latin typeface="Gabriola" panose="04040605051002020D02" pitchFamily="82" charset="0"/>
              </a:rPr>
              <a:t>Трудовую деятельность начала на разных работах во время войны на мелькомбинате г. Ялуторовска, где проработала до 1961 года. С 1961 по </a:t>
            </a:r>
            <a:r>
              <a:rPr lang="ru-RU" sz="1600" dirty="0" smtClean="0">
                <a:latin typeface="Gabriola" panose="04040605051002020D02" pitchFamily="82" charset="0"/>
              </a:rPr>
              <a:t>1965г. </a:t>
            </a:r>
            <a:r>
              <a:rPr lang="ru-RU" sz="1600" dirty="0">
                <a:latin typeface="Gabriola" panose="04040605051002020D02" pitchFamily="82" charset="0"/>
              </a:rPr>
              <a:t>трудилась в совхозе «</a:t>
            </a:r>
            <a:r>
              <a:rPr lang="ru-RU" sz="1600" dirty="0" err="1">
                <a:latin typeface="Gabriola" panose="04040605051002020D02" pitchFamily="82" charset="0"/>
              </a:rPr>
              <a:t>Кондинский</a:t>
            </a:r>
            <a:r>
              <a:rPr lang="ru-RU" sz="1600" dirty="0">
                <a:latin typeface="Gabriola" panose="04040605051002020D02" pitchFamily="82" charset="0"/>
              </a:rPr>
              <a:t>». В поселок Сибирский с семьей переехали в 1965 году. В совхозе «</a:t>
            </a:r>
            <a:r>
              <a:rPr lang="ru-RU" sz="1600" dirty="0" err="1">
                <a:latin typeface="Gabriola" panose="04040605051002020D02" pitchFamily="82" charset="0"/>
              </a:rPr>
              <a:t>Реполовский</a:t>
            </a:r>
            <a:r>
              <a:rPr lang="ru-RU" sz="1600" dirty="0">
                <a:latin typeface="Gabriola" panose="04040605051002020D02" pitchFamily="82" charset="0"/>
              </a:rPr>
              <a:t>» проработала до 1988 года.</a:t>
            </a:r>
          </a:p>
          <a:p>
            <a:pPr marL="0" indent="0" algn="just">
              <a:spcBef>
                <a:spcPts val="0"/>
              </a:spcBef>
              <a:buNone/>
            </a:pPr>
            <a:r>
              <a:rPr lang="ru-RU" sz="1600" dirty="0">
                <a:latin typeface="Gabriola" panose="04040605051002020D02" pitchFamily="82" charset="0"/>
              </a:rPr>
              <a:t>В 1992 году ушла на заслуженный отдых. Трудовой стаж составляет 39 лет, в Ханты-Мансийском районе 25 лет.</a:t>
            </a:r>
          </a:p>
          <a:p>
            <a:pPr marL="0" indent="0" algn="just">
              <a:spcBef>
                <a:spcPts val="0"/>
              </a:spcBef>
              <a:buNone/>
            </a:pPr>
            <a:r>
              <a:rPr lang="ru-RU" sz="1600" dirty="0">
                <a:latin typeface="Gabriola" panose="04040605051002020D02" pitchFamily="82" charset="0"/>
              </a:rPr>
              <a:t>Труженик тыла. За многолетний добросовестный труд в сельском хозяйстве награждена медалями «Ветеран труда», «За доблестный труд в Великой Отечественной войне 1941-1945гг.», «50 лет Победы в Великой Отечественной войне 1941-1945гг.», «60 лет Победы в Великой Отечественной войне 1941-1945гг.», «65 лет Победы в Великой Отечественной войне 1941-1945гг.», грамотами и благодарностями.</a:t>
            </a:r>
          </a:p>
          <a:p>
            <a:pPr marL="0" indent="0" algn="just">
              <a:buNone/>
            </a:pPr>
            <a:endParaRPr lang="ru-RU" sz="1100" dirty="0" smtClean="0">
              <a:latin typeface="Gabriola" panose="04040605051002020D02" pitchFamily="82" charset="0"/>
            </a:endParaRPr>
          </a:p>
          <a:p>
            <a:pPr marL="0" indent="0" algn="just">
              <a:buNone/>
            </a:pPr>
            <a:endParaRPr lang="ru-RU" sz="1100" dirty="0">
              <a:latin typeface="Gabriola" panose="04040605051002020D02" pitchFamily="82" charset="0"/>
            </a:endParaRPr>
          </a:p>
          <a:p>
            <a:pPr marL="0" indent="0" algn="just">
              <a:buNone/>
            </a:pPr>
            <a:endParaRPr lang="ru-RU" sz="1100" dirty="0" smtClean="0">
              <a:latin typeface="Gabriola" panose="04040605051002020D02" pitchFamily="82" charset="0"/>
            </a:endParaRPr>
          </a:p>
          <a:p>
            <a:pPr marL="0" indent="0" algn="just">
              <a:buNone/>
            </a:pPr>
            <a:endParaRPr lang="ru-RU" sz="1100" dirty="0">
              <a:latin typeface="Gabriola" panose="04040605051002020D02" pitchFamily="82" charset="0"/>
            </a:endParaRPr>
          </a:p>
        </p:txBody>
      </p:sp>
      <p:sp>
        <p:nvSpPr>
          <p:cNvPr id="4" name="Номер слайда 3"/>
          <p:cNvSpPr>
            <a:spLocks noGrp="1"/>
          </p:cNvSpPr>
          <p:nvPr>
            <p:ph type="sldNum" sz="quarter" idx="12"/>
          </p:nvPr>
        </p:nvSpPr>
        <p:spPr/>
        <p:txBody>
          <a:bodyPr/>
          <a:lstStyle/>
          <a:p>
            <a:fld id="{B19B0651-EE4F-4900-A07F-96A6BFA9D0F0}" type="slidenum">
              <a:rPr lang="ru-RU" smtClean="0"/>
              <a:t>38</a:t>
            </a:fld>
            <a:endParaRPr lang="ru-RU" dirty="0"/>
          </a:p>
        </p:txBody>
      </p:sp>
      <p:sp>
        <p:nvSpPr>
          <p:cNvPr id="5" name="Заголовок 4"/>
          <p:cNvSpPr>
            <a:spLocks noGrp="1"/>
          </p:cNvSpPr>
          <p:nvPr>
            <p:ph type="title"/>
          </p:nvPr>
        </p:nvSpPr>
        <p:spPr>
          <a:xfrm>
            <a:off x="0" y="188640"/>
            <a:ext cx="9144000"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22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8" y="5892857"/>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37</a:t>
            </a:r>
            <a:endParaRPr lang="ru-RU" sz="1600" dirty="0"/>
          </a:p>
        </p:txBody>
      </p:sp>
      <p:sp>
        <p:nvSpPr>
          <p:cNvPr id="10" name="TextBox 9"/>
          <p:cNvSpPr txBox="1"/>
          <p:nvPr/>
        </p:nvSpPr>
        <p:spPr>
          <a:xfrm>
            <a:off x="706810" y="5285785"/>
            <a:ext cx="3792304" cy="830997"/>
          </a:xfrm>
          <a:prstGeom prst="rect">
            <a:avLst/>
          </a:prstGeom>
          <a:noFill/>
        </p:spPr>
        <p:txBody>
          <a:bodyPr wrap="square" rtlCol="0">
            <a:spAutoFit/>
          </a:bodyPr>
          <a:lstStyle/>
          <a:p>
            <a:pPr algn="just"/>
            <a:r>
              <a:rPr lang="ru-RU" sz="1600" b="1" dirty="0" smtClean="0">
                <a:latin typeface="Gabriola" panose="04040605051002020D02" pitchFamily="82" charset="0"/>
              </a:rPr>
              <a:t>90 </a:t>
            </a:r>
            <a:r>
              <a:rPr lang="ru-RU" sz="1600" b="1" dirty="0">
                <a:latin typeface="Gabriola" panose="04040605051002020D02" pitchFamily="82" charset="0"/>
              </a:rPr>
              <a:t>лет</a:t>
            </a:r>
            <a:r>
              <a:rPr lang="ru-RU" sz="1600" b="1" dirty="0" smtClean="0">
                <a:latin typeface="Gabriola" panose="04040605051002020D02" pitchFamily="82" charset="0"/>
              </a:rPr>
              <a:t> </a:t>
            </a:r>
            <a:r>
              <a:rPr lang="ru-RU" sz="1600" dirty="0" smtClean="0">
                <a:latin typeface="Gabriola" panose="04040605051002020D02" pitchFamily="82" charset="0"/>
              </a:rPr>
              <a:t>назад (1929) родилась </a:t>
            </a:r>
            <a:r>
              <a:rPr lang="ru-RU" sz="1600" b="1" dirty="0" smtClean="0">
                <a:latin typeface="Gabriola" panose="04040605051002020D02" pitchFamily="82" charset="0"/>
              </a:rPr>
              <a:t>Скрябина Римма Григорьевна, </a:t>
            </a: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(2013).</a:t>
            </a:r>
            <a:endParaRPr lang="ru-RU" sz="1600" dirty="0">
              <a:solidFill>
                <a:schemeClr val="tx1">
                  <a:lumMod val="75000"/>
                  <a:lumOff val="25000"/>
                </a:schemeClr>
              </a:solidFill>
              <a:latin typeface="Gabriola" panose="04040605051002020D02" pitchFamily="82" charset="0"/>
            </a:endParaRPr>
          </a:p>
        </p:txBody>
      </p:sp>
      <p:pic>
        <p:nvPicPr>
          <p:cNvPr id="12" name="Рисунок 11" descr="C:\Users\Arhiv\Desktop\для календаря 2019\фото для календ 14\Скрябина.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417" y="1628800"/>
            <a:ext cx="3520182" cy="2664296"/>
          </a:xfrm>
          <a:prstGeom prst="rect">
            <a:avLst/>
          </a:prstGeom>
          <a:noFill/>
          <a:ln>
            <a:noFill/>
          </a:ln>
          <a:effectLst>
            <a:softEdge rad="63500"/>
          </a:effectLst>
        </p:spPr>
      </p:pic>
    </p:spTree>
    <p:extLst>
      <p:ext uri="{BB962C8B-B14F-4D97-AF65-F5344CB8AC3E}">
        <p14:creationId xmlns:p14="http://schemas.microsoft.com/office/powerpoint/2010/main" val="385216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4617021" y="1408267"/>
            <a:ext cx="3862231" cy="4921922"/>
          </a:xfrm>
        </p:spPr>
        <p:txBody>
          <a:bodyPr>
            <a:noAutofit/>
          </a:bodyPr>
          <a:lstStyle/>
          <a:p>
            <a:pPr marL="0" indent="0" algn="just">
              <a:buNone/>
            </a:pPr>
            <a:r>
              <a:rPr lang="ru-RU" sz="1600" b="1" dirty="0" smtClean="0">
                <a:latin typeface="Gabriola" panose="04040605051002020D02" pitchFamily="82" charset="0"/>
              </a:rPr>
              <a:t>5 </a:t>
            </a:r>
            <a:r>
              <a:rPr lang="ru-RU" sz="1600" b="1" dirty="0">
                <a:latin typeface="Gabriola" panose="04040605051002020D02" pitchFamily="82" charset="0"/>
              </a:rPr>
              <a:t>лет </a:t>
            </a:r>
            <a:r>
              <a:rPr lang="ru-RU" sz="1600" dirty="0">
                <a:latin typeface="Gabriola" panose="04040605051002020D02" pitchFamily="82" charset="0"/>
              </a:rPr>
              <a:t>назад (2014) в </a:t>
            </a:r>
            <a:r>
              <a:rPr lang="ru-RU" sz="1600" dirty="0" err="1">
                <a:latin typeface="Gabriola" panose="04040605051002020D02" pitchFamily="82" charset="0"/>
              </a:rPr>
              <a:t>д.Ярки</a:t>
            </a:r>
            <a:r>
              <a:rPr lang="ru-RU" sz="1600" dirty="0">
                <a:latin typeface="Gabriola" panose="04040605051002020D02" pitchFamily="82" charset="0"/>
              </a:rPr>
              <a:t> Ханты-Мансийского района введен в эксплуатацию тепличный комплекс </a:t>
            </a:r>
            <a:r>
              <a:rPr lang="ru-RU" sz="1600" b="1" dirty="0">
                <a:latin typeface="Gabriola" panose="04040605051002020D02" pitchFamily="82" charset="0"/>
              </a:rPr>
              <a:t>ОАО «Агрофирма»</a:t>
            </a:r>
            <a:r>
              <a:rPr lang="ru-RU" sz="1600" dirty="0">
                <a:latin typeface="Gabriola" panose="04040605051002020D02" pitchFamily="82" charset="0"/>
              </a:rPr>
              <a:t>, численностью работающих 70 человек.  Общая площадь </a:t>
            </a:r>
            <a:r>
              <a:rPr lang="ru-RU" sz="1600" dirty="0" smtClean="0">
                <a:latin typeface="Gabriola" panose="04040605051002020D02" pitchFamily="82" charset="0"/>
              </a:rPr>
              <a:t>комплекса составляет </a:t>
            </a:r>
            <a:r>
              <a:rPr lang="ru-RU" sz="1600" dirty="0">
                <a:latin typeface="Gabriola" panose="04040605051002020D02" pitchFamily="82" charset="0"/>
              </a:rPr>
              <a:t>более трех гектаров, где расположены четыре отделения: по выращиванию рассады, салатная линия, цеха по выращиванию огурцов и томатов. Инвестиционная стоимость проекта – 734 млн. рублей. Это передовое предприятие по производству экологически чистой овощной продукции и зеленых культур. При выходе на полную мощность производство огурцов составит около 2 тыс. тонн, 490 тонн томатов и 150 тонн зеленых культур в год.</a:t>
            </a:r>
          </a:p>
          <a:p>
            <a:pPr marL="0" indent="0" algn="just">
              <a:spcBef>
                <a:spcPts val="0"/>
              </a:spcBef>
              <a:buNone/>
            </a:pPr>
            <a:endParaRPr lang="ru-RU" sz="1200" dirty="0" smtClean="0">
              <a:latin typeface="Gabriola" panose="04040605051002020D02" pitchFamily="82" charset="0"/>
            </a:endParaRPr>
          </a:p>
          <a:p>
            <a:pPr marL="0" indent="0" algn="just">
              <a:spcBef>
                <a:spcPts val="0"/>
              </a:spcBef>
              <a:buNone/>
            </a:pPr>
            <a:endParaRPr lang="ru-RU" sz="1200" dirty="0">
              <a:latin typeface="Gabriola" panose="04040605051002020D02" pitchFamily="82" charset="0"/>
            </a:endParaRPr>
          </a:p>
          <a:p>
            <a:pPr marL="0" indent="0" algn="just">
              <a:spcBef>
                <a:spcPts val="0"/>
              </a:spcBef>
              <a:buNone/>
            </a:pPr>
            <a:endParaRPr lang="ru-RU" sz="1200" dirty="0" smtClean="0">
              <a:latin typeface="Gabriola" panose="04040605051002020D02" pitchFamily="82" charset="0"/>
            </a:endParaRPr>
          </a:p>
          <a:p>
            <a:pPr marL="0" indent="0" algn="just">
              <a:spcBef>
                <a:spcPts val="0"/>
              </a:spcBef>
              <a:buNone/>
            </a:pPr>
            <a:endParaRPr lang="ru-RU" sz="1200" dirty="0">
              <a:latin typeface="Gabriola" panose="04040605051002020D02" pitchFamily="82" charset="0"/>
            </a:endParaRPr>
          </a:p>
          <a:p>
            <a:pPr marL="0" indent="0" algn="just">
              <a:spcBef>
                <a:spcPts val="0"/>
              </a:spcBef>
              <a:buNone/>
            </a:pPr>
            <a:endParaRPr lang="ru-RU" sz="1200" dirty="0" smtClean="0">
              <a:latin typeface="Gabriola" panose="04040605051002020D02" pitchFamily="82" charset="0"/>
            </a:endParaRPr>
          </a:p>
          <a:p>
            <a:pPr marL="0" indent="0" algn="just">
              <a:spcBef>
                <a:spcPts val="0"/>
              </a:spcBef>
              <a:buNone/>
            </a:pPr>
            <a:endParaRPr lang="ru-RU" sz="1200" dirty="0">
              <a:latin typeface="Gabriola" panose="04040605051002020D02" pitchFamily="82" charset="0"/>
            </a:endParaRPr>
          </a:p>
          <a:p>
            <a:pPr marL="0" indent="0" algn="just">
              <a:spcBef>
                <a:spcPts val="0"/>
              </a:spcBef>
              <a:buNone/>
            </a:pPr>
            <a:endParaRPr lang="ru-RU" sz="1200" dirty="0" smtClean="0">
              <a:latin typeface="Gabriola" panose="04040605051002020D02" pitchFamily="82" charset="0"/>
            </a:endParaRPr>
          </a:p>
          <a:p>
            <a:pPr marL="0" indent="0" algn="just">
              <a:spcBef>
                <a:spcPts val="0"/>
              </a:spcBef>
              <a:buNone/>
            </a:pPr>
            <a:r>
              <a:rPr lang="ru-RU" sz="1200" dirty="0">
                <a:latin typeface="Gabriola" panose="04040605051002020D02" pitchFamily="82" charset="0"/>
              </a:rPr>
              <a:t>	</a:t>
            </a:r>
          </a:p>
          <a:p>
            <a:pPr marL="0" indent="0" algn="just">
              <a:buNone/>
            </a:pPr>
            <a:r>
              <a:rPr lang="ru-RU" sz="1100" dirty="0" smtClean="0">
                <a:latin typeface="Gabriola" panose="04040605051002020D02" pitchFamily="82" charset="0"/>
              </a:rPr>
              <a:t>Из доклада главы администрации </a:t>
            </a:r>
            <a:r>
              <a:rPr lang="ru-RU" sz="1100" smtClean="0">
                <a:latin typeface="Gabriola" panose="04040605051002020D02" pitchFamily="82" charset="0"/>
              </a:rPr>
              <a:t>Ханты-Мансийского района за 2014г.</a:t>
            </a:r>
            <a:endParaRPr lang="ru-RU" sz="1100" dirty="0">
              <a:latin typeface="Gabriola" panose="04040605051002020D02" pitchFamily="82" charset="0"/>
            </a:endParaRPr>
          </a:p>
          <a:p>
            <a:pPr marL="0" indent="0" algn="just">
              <a:buNone/>
            </a:pPr>
            <a:endParaRPr lang="ru-RU" sz="1100" dirty="0" smtClean="0">
              <a:latin typeface="Gabriola" panose="04040605051002020D02" pitchFamily="82" charset="0"/>
            </a:endParaRPr>
          </a:p>
          <a:p>
            <a:pPr marL="0" indent="0" algn="just">
              <a:buNone/>
            </a:pPr>
            <a:endParaRPr lang="ru-RU" sz="1100" dirty="0">
              <a:latin typeface="Gabriola" panose="04040605051002020D02" pitchFamily="82" charset="0"/>
            </a:endParaRPr>
          </a:p>
        </p:txBody>
      </p:sp>
      <p:sp>
        <p:nvSpPr>
          <p:cNvPr id="4" name="Номер слайда 3"/>
          <p:cNvSpPr>
            <a:spLocks noGrp="1"/>
          </p:cNvSpPr>
          <p:nvPr>
            <p:ph type="sldNum" sz="quarter" idx="12"/>
          </p:nvPr>
        </p:nvSpPr>
        <p:spPr/>
        <p:txBody>
          <a:bodyPr/>
          <a:lstStyle/>
          <a:p>
            <a:fld id="{B19B0651-EE4F-4900-A07F-96A6BFA9D0F0}" type="slidenum">
              <a:rPr lang="ru-RU" smtClean="0"/>
              <a:t>39</a:t>
            </a:fld>
            <a:endParaRPr lang="ru-RU" dirty="0"/>
          </a:p>
        </p:txBody>
      </p:sp>
      <p:sp>
        <p:nvSpPr>
          <p:cNvPr id="5" name="Заголовок 4"/>
          <p:cNvSpPr>
            <a:spLocks noGrp="1"/>
          </p:cNvSpPr>
          <p:nvPr>
            <p:ph type="title"/>
          </p:nvPr>
        </p:nvSpPr>
        <p:spPr>
          <a:xfrm>
            <a:off x="0" y="188640"/>
            <a:ext cx="9144000"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a:t>
            </a:r>
            <a:r>
              <a:rPr lang="ru-RU" b="1" i="1" dirty="0" smtClean="0">
                <a:solidFill>
                  <a:schemeClr val="tx1"/>
                </a:solidFill>
                <a:latin typeface="Gabriola" panose="04040605051002020D02" pitchFamily="82" charset="0"/>
              </a:rPr>
              <a:t>22 декабря </a:t>
            </a:r>
            <a:endParaRPr lang="ru-RU" b="1" i="1" dirty="0">
              <a:solidFill>
                <a:schemeClr val="tx1"/>
              </a:solidFill>
              <a:latin typeface="Gabriola" panose="04040605051002020D02" pitchFamily="82" charset="0"/>
            </a:endParaRPr>
          </a:p>
        </p:txBody>
      </p:sp>
      <p:sp>
        <p:nvSpPr>
          <p:cNvPr id="6" name="Блок-схема: ручной ввод 5"/>
          <p:cNvSpPr/>
          <p:nvPr/>
        </p:nvSpPr>
        <p:spPr>
          <a:xfrm>
            <a:off x="7884368" y="5892857"/>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38</a:t>
            </a:r>
            <a:endParaRPr lang="ru-RU" sz="1600" dirty="0"/>
          </a:p>
        </p:txBody>
      </p:sp>
      <p:pic>
        <p:nvPicPr>
          <p:cNvPr id="11" name="Рисунок 10" descr="C:\Users\Arhiv\Desktop\для календаря 2019\фото для календ 14\агрофирма Ярки.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628800"/>
            <a:ext cx="3635077" cy="2592288"/>
          </a:xfrm>
          <a:prstGeom prst="rect">
            <a:avLst/>
          </a:prstGeom>
          <a:noFill/>
          <a:ln>
            <a:noFill/>
          </a:ln>
          <a:effectLst>
            <a:softEdge rad="101600"/>
          </a:effectLst>
        </p:spPr>
      </p:pic>
    </p:spTree>
    <p:extLst>
      <p:ext uri="{BB962C8B-B14F-4D97-AF65-F5344CB8AC3E}">
        <p14:creationId xmlns:p14="http://schemas.microsoft.com/office/powerpoint/2010/main" val="258806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4</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11 января</a:t>
            </a:r>
            <a:endParaRPr lang="ru-RU" sz="4400" b="1" i="1" dirty="0">
              <a:latin typeface="Gabriola" panose="04040605051002020D02" pitchFamily="82" charset="0"/>
            </a:endParaRPr>
          </a:p>
        </p:txBody>
      </p:sp>
      <p:sp>
        <p:nvSpPr>
          <p:cNvPr id="8" name="TextBox 7"/>
          <p:cNvSpPr txBox="1"/>
          <p:nvPr/>
        </p:nvSpPr>
        <p:spPr>
          <a:xfrm>
            <a:off x="4542755" y="1203859"/>
            <a:ext cx="4062889" cy="4770537"/>
          </a:xfrm>
          <a:prstGeom prst="rect">
            <a:avLst/>
          </a:prstGeom>
          <a:noFill/>
        </p:spPr>
        <p:txBody>
          <a:bodyPr wrap="square" rtlCol="0">
            <a:spAutoFit/>
          </a:bodyPr>
          <a:lstStyle/>
          <a:p>
            <a:pPr algn="just"/>
            <a:r>
              <a:rPr lang="ru-RU" sz="1600" b="1" dirty="0" smtClean="0">
                <a:latin typeface="Gabriola" panose="04040605051002020D02" pitchFamily="82" charset="0"/>
              </a:rPr>
              <a:t>Алексеева </a:t>
            </a:r>
            <a:r>
              <a:rPr lang="ru-RU" sz="1600" b="1" dirty="0">
                <a:latin typeface="Gabriola" panose="04040605051002020D02" pitchFamily="82" charset="0"/>
              </a:rPr>
              <a:t>Любовь </a:t>
            </a:r>
            <a:r>
              <a:rPr lang="ru-RU" sz="1600" b="1" dirty="0" smtClean="0">
                <a:latin typeface="Gabriola" panose="04040605051002020D02" pitchFamily="82" charset="0"/>
              </a:rPr>
              <a:t>Николаевна </a:t>
            </a:r>
            <a:r>
              <a:rPr lang="ru-RU" sz="1600" dirty="0" smtClean="0">
                <a:latin typeface="Gabriola" panose="04040605051002020D02" pitchFamily="82" charset="0"/>
              </a:rPr>
              <a:t>родилась </a:t>
            </a:r>
            <a:r>
              <a:rPr lang="ru-RU" sz="1600" dirty="0">
                <a:latin typeface="Gabriola" panose="04040605051002020D02" pitchFamily="82" charset="0"/>
              </a:rPr>
              <a:t>в поселке </a:t>
            </a:r>
            <a:r>
              <a:rPr lang="ru-RU" sz="1600" dirty="0" err="1">
                <a:latin typeface="Gabriola" panose="04040605051002020D02" pitchFamily="82" charset="0"/>
              </a:rPr>
              <a:t>Яромаска</a:t>
            </a:r>
            <a:r>
              <a:rPr lang="ru-RU" sz="1600" dirty="0">
                <a:latin typeface="Gabriola" panose="04040605051002020D02" pitchFamily="82" charset="0"/>
              </a:rPr>
              <a:t> Сарапульского района. В 1978 году окончила Тюменский государственный институт по специальности «учитель истории». 40 лет </a:t>
            </a:r>
            <a:r>
              <a:rPr lang="ru-RU" sz="1600" dirty="0" smtClean="0">
                <a:latin typeface="Gabriola" panose="04040605051002020D02" pitchFamily="82" charset="0"/>
              </a:rPr>
              <a:t>отработала </a:t>
            </a:r>
            <a:r>
              <a:rPr lang="ru-RU" sz="1600" dirty="0">
                <a:latin typeface="Gabriola" panose="04040605051002020D02" pitchFamily="82" charset="0"/>
              </a:rPr>
              <a:t>в школе села </a:t>
            </a:r>
            <a:r>
              <a:rPr lang="ru-RU" sz="1600" dirty="0" err="1">
                <a:latin typeface="Gabriola" panose="04040605051002020D02" pitchFamily="82" charset="0"/>
              </a:rPr>
              <a:t>Нялинского</a:t>
            </a:r>
            <a:r>
              <a:rPr lang="ru-RU" sz="1600" dirty="0">
                <a:latin typeface="Gabriola" panose="04040605051002020D02" pitchFamily="82" charset="0"/>
              </a:rPr>
              <a:t> Ханты-Мансийского района.</a:t>
            </a:r>
          </a:p>
          <a:p>
            <a:pPr algn="just"/>
            <a:r>
              <a:rPr lang="ru-RU" sz="1600" dirty="0">
                <a:latin typeface="Gabriola" panose="04040605051002020D02" pitchFamily="82" charset="0"/>
              </a:rPr>
              <a:t>Большой педагогический опыт в сочетании с мастерством, с постоянным стремлением к самосовершенствованию, знание детской психологии – это далеко не полный перечень качеств, характеризующих Алексееву Любовь Николаевну, которая зарекомендовала себя как подлинный специалист и мастер своего дела.</a:t>
            </a:r>
          </a:p>
          <a:p>
            <a:pPr algn="just"/>
            <a:r>
              <a:rPr lang="ru-RU" sz="1600" dirty="0">
                <a:latin typeface="Gabriola" panose="04040605051002020D02" pitchFamily="82" charset="0"/>
              </a:rPr>
              <a:t>Имеет звание «Почетный работник общего образования Российской Федерации», «Ветеран труда». Присвоено звание «Старший учитель», ее труд отмечен благодарственными письмами Главы муниципального образования «Ханты-Мансийский район», почетной грамотой муниципального образования «Ханты-Мансийский район». </a:t>
            </a: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a:t>
            </a:r>
            <a:endParaRPr lang="ru-RU" sz="1600" dirty="0"/>
          </a:p>
        </p:txBody>
      </p:sp>
      <p:sp>
        <p:nvSpPr>
          <p:cNvPr id="11" name="TextBox 10"/>
          <p:cNvSpPr txBox="1"/>
          <p:nvPr/>
        </p:nvSpPr>
        <p:spPr>
          <a:xfrm>
            <a:off x="751027" y="5106616"/>
            <a:ext cx="3771997" cy="830997"/>
          </a:xfrm>
          <a:prstGeom prst="rect">
            <a:avLst/>
          </a:prstGeom>
          <a:noFill/>
        </p:spPr>
        <p:txBody>
          <a:bodyPr wrap="square" rtlCol="0">
            <a:spAutoFit/>
          </a:bodyPr>
          <a:lstStyle/>
          <a:p>
            <a:pPr algn="just"/>
            <a:r>
              <a:rPr lang="ru-RU" sz="1600" b="1" dirty="0" smtClean="0">
                <a:latin typeface="Gabriola" panose="04040605051002020D02" pitchFamily="82" charset="0"/>
              </a:rPr>
              <a:t>70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1949) родилась </a:t>
            </a:r>
            <a:r>
              <a:rPr lang="ru-RU" sz="1600" b="1" dirty="0" smtClean="0">
                <a:latin typeface="Gabriola" panose="04040605051002020D02" pitchFamily="82" charset="0"/>
              </a:rPr>
              <a:t>Алексеева Любовь Николаевна, </a:t>
            </a:r>
            <a:r>
              <a:rPr lang="ru-RU" sz="1600" dirty="0" smtClean="0">
                <a:latin typeface="Gabriola" panose="04040605051002020D02" pitchFamily="82" charset="0"/>
              </a:rPr>
              <a:t>Почетный </a:t>
            </a:r>
            <a:r>
              <a:rPr lang="ru-RU" sz="1600" dirty="0">
                <a:latin typeface="Gabriola" panose="04040605051002020D02" pitchFamily="82" charset="0"/>
              </a:rPr>
              <a:t>гражданин Ханты-Мансийского района (</a:t>
            </a:r>
            <a:r>
              <a:rPr lang="ru-RU" sz="1600" dirty="0" smtClean="0">
                <a:latin typeface="Gabriola" panose="04040605051002020D02" pitchFamily="82" charset="0"/>
              </a:rPr>
              <a:t>2006).</a:t>
            </a:r>
            <a:endParaRPr lang="ru-RU" sz="1600" b="1" dirty="0">
              <a:latin typeface="Gabriola" panose="04040605051002020D02" pitchFamily="82" charset="0"/>
            </a:endParaRPr>
          </a:p>
        </p:txBody>
      </p:sp>
      <p:sp>
        <p:nvSpPr>
          <p:cNvPr id="12" name="TextBox 11"/>
          <p:cNvSpPr txBox="1"/>
          <p:nvPr/>
        </p:nvSpPr>
        <p:spPr>
          <a:xfrm>
            <a:off x="4643206" y="5970597"/>
            <a:ext cx="3633422" cy="738664"/>
          </a:xfrm>
          <a:prstGeom prst="rect">
            <a:avLst/>
          </a:prstGeom>
          <a:noFill/>
        </p:spPr>
        <p:txBody>
          <a:bodyPr wrap="square" rtlCol="0">
            <a:spAutoFit/>
          </a:bodyPr>
          <a:lstStyle/>
          <a:p>
            <a:pPr lvl="0"/>
            <a:r>
              <a:rPr lang="ru-RU" sz="1050" dirty="0" err="1" smtClean="0">
                <a:solidFill>
                  <a:schemeClr val="tx1">
                    <a:lumMod val="75000"/>
                    <a:lumOff val="25000"/>
                  </a:schemeClr>
                </a:solidFill>
                <a:latin typeface="Gabriola" panose="04040605051002020D02" pitchFamily="82" charset="0"/>
              </a:rPr>
              <a:t>Гудзовский</a:t>
            </a:r>
            <a:r>
              <a:rPr lang="ru-RU" sz="1050" dirty="0" smtClean="0">
                <a:solidFill>
                  <a:schemeClr val="tx1">
                    <a:lumMod val="75000"/>
                    <a:lumOff val="25000"/>
                  </a:schemeClr>
                </a:solidFill>
                <a:latin typeface="Gabriola" panose="04040605051002020D02" pitchFamily="82" charset="0"/>
              </a:rPr>
              <a:t> </a:t>
            </a:r>
            <a:r>
              <a:rPr lang="ru-RU" sz="1050" dirty="0">
                <a:solidFill>
                  <a:schemeClr val="tx1">
                    <a:lumMod val="75000"/>
                    <a:lumOff val="25000"/>
                  </a:schemeClr>
                </a:solidFill>
                <a:latin typeface="Gabriola" panose="04040605051002020D02" pitchFamily="82" charset="0"/>
              </a:rPr>
              <a:t>В. Ханты-Мансийскому району есть чем гордиться / В. </a:t>
            </a:r>
            <a:r>
              <a:rPr lang="ru-RU" sz="1050" dirty="0" err="1">
                <a:solidFill>
                  <a:schemeClr val="tx1">
                    <a:lumMod val="75000"/>
                    <a:lumOff val="25000"/>
                  </a:schemeClr>
                </a:solidFill>
                <a:latin typeface="Gabriola" panose="04040605051002020D02" pitchFamily="82" charset="0"/>
              </a:rPr>
              <a:t>Гудзовский</a:t>
            </a:r>
            <a:r>
              <a:rPr lang="ru-RU" sz="1050" dirty="0">
                <a:solidFill>
                  <a:schemeClr val="tx1">
                    <a:lumMod val="75000"/>
                    <a:lumOff val="25000"/>
                  </a:schemeClr>
                </a:solidFill>
                <a:latin typeface="Gabriola" panose="04040605051002020D02" pitchFamily="82" charset="0"/>
              </a:rPr>
              <a:t> // Наш р-н. – 2006. – 28 дек.</a:t>
            </a:r>
          </a:p>
          <a:p>
            <a:pPr lvl="0"/>
            <a:r>
              <a:rPr lang="ru-RU" sz="1050" dirty="0">
                <a:solidFill>
                  <a:schemeClr val="tx1">
                    <a:lumMod val="75000"/>
                    <a:lumOff val="25000"/>
                  </a:schemeClr>
                </a:solidFill>
                <a:latin typeface="Gabriola" panose="04040605051002020D02" pitchFamily="82" charset="0"/>
              </a:rPr>
              <a:t>И. </a:t>
            </a:r>
            <a:r>
              <a:rPr lang="ru-RU" sz="1050" dirty="0" err="1">
                <a:solidFill>
                  <a:schemeClr val="tx1">
                    <a:lumMod val="75000"/>
                    <a:lumOff val="25000"/>
                  </a:schemeClr>
                </a:solidFill>
                <a:latin typeface="Gabriola" panose="04040605051002020D02" pitchFamily="82" charset="0"/>
              </a:rPr>
              <a:t>Помаскина</a:t>
            </a:r>
            <a:r>
              <a:rPr lang="ru-RU" sz="1050" dirty="0">
                <a:solidFill>
                  <a:schemeClr val="tx1">
                    <a:lumMod val="75000"/>
                    <a:lumOff val="25000"/>
                  </a:schemeClr>
                </a:solidFill>
                <a:latin typeface="Gabriola" panose="04040605051002020D02" pitchFamily="82" charset="0"/>
              </a:rPr>
              <a:t>, На всю жизнь в сердцах учеников. // Наш р-н. – 2014. – 6 фев.</a:t>
            </a:r>
          </a:p>
          <a:p>
            <a:pPr algn="just"/>
            <a:endParaRPr lang="ru-RU" sz="1050"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3"/>
          <a:stretch>
            <a:fillRect/>
          </a:stretch>
        </p:blipFill>
        <p:spPr>
          <a:xfrm>
            <a:off x="1259632" y="1346258"/>
            <a:ext cx="2631166" cy="3523882"/>
          </a:xfrm>
          <a:prstGeom prst="rect">
            <a:avLst/>
          </a:prstGeom>
        </p:spPr>
      </p:pic>
    </p:spTree>
    <p:extLst>
      <p:ext uri="{BB962C8B-B14F-4D97-AF65-F5344CB8AC3E}">
        <p14:creationId xmlns:p14="http://schemas.microsoft.com/office/powerpoint/2010/main" val="307083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5</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12 января</a:t>
            </a:r>
            <a:endParaRPr lang="ru-RU" sz="4400" b="1" i="1" dirty="0">
              <a:latin typeface="Gabriola" panose="04040605051002020D02" pitchFamily="82" charset="0"/>
            </a:endParaRPr>
          </a:p>
        </p:txBody>
      </p:sp>
      <p:sp>
        <p:nvSpPr>
          <p:cNvPr id="8" name="TextBox 7"/>
          <p:cNvSpPr txBox="1"/>
          <p:nvPr/>
        </p:nvSpPr>
        <p:spPr>
          <a:xfrm>
            <a:off x="4569149" y="1203859"/>
            <a:ext cx="4036495" cy="4278094"/>
          </a:xfrm>
          <a:prstGeom prst="rect">
            <a:avLst/>
          </a:prstGeom>
          <a:noFill/>
        </p:spPr>
        <p:txBody>
          <a:bodyPr wrap="square" rtlCol="0">
            <a:spAutoFit/>
          </a:bodyPr>
          <a:lstStyle/>
          <a:p>
            <a:pPr algn="just"/>
            <a:r>
              <a:rPr lang="ru-RU" sz="1600" b="1" dirty="0">
                <a:latin typeface="Gabriola" panose="04040605051002020D02" pitchFamily="82" charset="0"/>
              </a:rPr>
              <a:t>Корчагин Анатолий </a:t>
            </a:r>
            <a:r>
              <a:rPr lang="ru-RU" sz="1600" b="1" dirty="0" err="1" smtClean="0">
                <a:latin typeface="Gabriola" panose="04040605051002020D02" pitchFamily="82" charset="0"/>
              </a:rPr>
              <a:t>Евстигнеевич</a:t>
            </a:r>
            <a:r>
              <a:rPr lang="ru-RU" sz="1600" b="1" dirty="0" smtClean="0">
                <a:latin typeface="Gabriola" panose="04040605051002020D02" pitchFamily="82" charset="0"/>
              </a:rPr>
              <a:t> </a:t>
            </a:r>
            <a:r>
              <a:rPr lang="ru-RU" sz="1600" dirty="0" smtClean="0">
                <a:latin typeface="Gabriola" panose="04040605051002020D02" pitchFamily="82" charset="0"/>
              </a:rPr>
              <a:t>родился </a:t>
            </a:r>
            <a:r>
              <a:rPr lang="ru-RU" sz="1600" dirty="0">
                <a:latin typeface="Gabriola" panose="04040605051002020D02" pitchFamily="82" charset="0"/>
              </a:rPr>
              <a:t>в поселке спецпереселенцев Черемхово </a:t>
            </a:r>
            <a:r>
              <a:rPr lang="ru-RU" sz="1600" dirty="0" err="1">
                <a:latin typeface="Gabriola" panose="04040605051002020D02" pitchFamily="82" charset="0"/>
              </a:rPr>
              <a:t>Самаровского</a:t>
            </a:r>
            <a:r>
              <a:rPr lang="ru-RU" sz="1600" dirty="0">
                <a:latin typeface="Gabriola" panose="04040605051002020D02" pitchFamily="82" charset="0"/>
              </a:rPr>
              <a:t> (ныне – Ханты-Мансийского) района. В 1954 году экстерном окончил Бобровскую семилетнюю школу, в 1963 году – среднюю школу, в 1966 году заочно – Тюменский лесотехнический техникум, в 1974 году – Тюменский машиностроительный техникум по специальности «промышленное и гражданское строительство». Трудовую деятельность начал в 1954 году ямщиком. С 1970 по 1991 год работал начальником Бобровского лесозаготовительного предприятия Ханты-Мансийского района, с 1993 по 2005 год – старостой в поселке Бобровский на общественных началах. Живет в поселке Бобровский Ханты-Мансийского района.</a:t>
            </a:r>
          </a:p>
          <a:p>
            <a:pPr algn="just"/>
            <a:r>
              <a:rPr lang="ru-RU" sz="1600" dirty="0">
                <a:latin typeface="Gabriola" panose="04040605051002020D02" pitchFamily="82" charset="0"/>
              </a:rPr>
              <a:t>Награжден медалью «За доблестный труд. В ознаменование 100-летия со дня рождения Владимира Ильича Ленина» (1970</a:t>
            </a:r>
            <a:r>
              <a:rPr lang="ru-RU" sz="1600" dirty="0" smtClean="0">
                <a:latin typeface="Gabriola" panose="04040605051002020D02" pitchFamily="82" charset="0"/>
              </a:rPr>
              <a:t>).</a:t>
            </a:r>
            <a:endParaRPr lang="ru-RU" sz="1600"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4</a:t>
            </a:r>
            <a:endParaRPr lang="ru-RU" sz="1600" dirty="0"/>
          </a:p>
        </p:txBody>
      </p:sp>
      <p:sp>
        <p:nvSpPr>
          <p:cNvPr id="11" name="TextBox 10"/>
          <p:cNvSpPr txBox="1"/>
          <p:nvPr/>
        </p:nvSpPr>
        <p:spPr>
          <a:xfrm>
            <a:off x="729157" y="4978162"/>
            <a:ext cx="3771997" cy="830997"/>
          </a:xfrm>
          <a:prstGeom prst="rect">
            <a:avLst/>
          </a:prstGeom>
          <a:noFill/>
        </p:spPr>
        <p:txBody>
          <a:bodyPr wrap="square" rtlCol="0">
            <a:spAutoFit/>
          </a:bodyPr>
          <a:lstStyle/>
          <a:p>
            <a:pPr algn="just"/>
            <a:r>
              <a:rPr lang="ru-RU" sz="1600" i="1" dirty="0">
                <a:latin typeface="Gabriola" panose="04040605051002020D02" pitchFamily="82" charset="0"/>
              </a:rPr>
              <a:t>80 лет</a:t>
            </a:r>
            <a:r>
              <a:rPr lang="ru-RU" sz="1600" dirty="0">
                <a:latin typeface="Gabriola" panose="04040605051002020D02" pitchFamily="82" charset="0"/>
              </a:rPr>
              <a:t> назад (</a:t>
            </a:r>
            <a:r>
              <a:rPr lang="ru-RU" sz="1600" dirty="0" smtClean="0">
                <a:latin typeface="Gabriola" panose="04040605051002020D02" pitchFamily="82" charset="0"/>
              </a:rPr>
              <a:t>1939) </a:t>
            </a:r>
            <a:r>
              <a:rPr lang="ru-RU" sz="1600" dirty="0">
                <a:latin typeface="Gabriola" panose="04040605051002020D02" pitchFamily="82" charset="0"/>
              </a:rPr>
              <a:t>родился </a:t>
            </a:r>
            <a:r>
              <a:rPr lang="ru-RU" sz="1600" b="1" dirty="0" smtClean="0">
                <a:latin typeface="Gabriola" panose="04040605051002020D02" pitchFamily="82" charset="0"/>
              </a:rPr>
              <a:t>Корчагин Анатолий </a:t>
            </a:r>
            <a:r>
              <a:rPr lang="ru-RU" sz="1600" b="1" dirty="0" err="1" smtClean="0">
                <a:latin typeface="Gabriola" panose="04040605051002020D02" pitchFamily="82" charset="0"/>
              </a:rPr>
              <a:t>Евстигнеевич</a:t>
            </a:r>
            <a:r>
              <a:rPr lang="ru-RU" sz="1600" dirty="0" smtClean="0">
                <a:latin typeface="Gabriola" panose="04040605051002020D02" pitchFamily="82" charset="0"/>
              </a:rPr>
              <a:t>, </a:t>
            </a:r>
            <a:r>
              <a:rPr lang="ru-RU" sz="1600" dirty="0">
                <a:latin typeface="Gabriola" panose="04040605051002020D02" pitchFamily="82" charset="0"/>
              </a:rPr>
              <a:t>Почетный гражданин Ханты-Мансийского района (</a:t>
            </a:r>
            <a:r>
              <a:rPr lang="ru-RU" sz="1600" dirty="0" smtClean="0">
                <a:latin typeface="Gabriola" panose="04040605051002020D02" pitchFamily="82" charset="0"/>
              </a:rPr>
              <a:t>1998).</a:t>
            </a:r>
            <a:endParaRPr lang="ru-RU" sz="1600" dirty="0">
              <a:latin typeface="Gabriola" panose="04040605051002020D02" pitchFamily="82" charset="0"/>
            </a:endParaRPr>
          </a:p>
        </p:txBody>
      </p:sp>
      <p:pic>
        <p:nvPicPr>
          <p:cNvPr id="13" name="Рисунок 12" descr="C:\Users\Arhiv\Desktop\Корчагин Анатолий Евстигнеевич.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365032"/>
            <a:ext cx="2344579" cy="3528392"/>
          </a:xfrm>
          <a:prstGeom prst="rect">
            <a:avLst/>
          </a:prstGeom>
          <a:noFill/>
          <a:ln>
            <a:noFill/>
          </a:ln>
          <a:effectLst>
            <a:softEdge rad="63500"/>
          </a:effectLst>
        </p:spPr>
      </p:pic>
    </p:spTree>
    <p:extLst>
      <p:ext uri="{BB962C8B-B14F-4D97-AF65-F5344CB8AC3E}">
        <p14:creationId xmlns:p14="http://schemas.microsoft.com/office/powerpoint/2010/main" val="3691544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6</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23 января</a:t>
            </a:r>
            <a:endParaRPr lang="ru-RU" sz="4400" b="1" i="1" dirty="0">
              <a:latin typeface="Gabriola" panose="04040605051002020D02" pitchFamily="82" charset="0"/>
            </a:endParaRPr>
          </a:p>
        </p:txBody>
      </p:sp>
      <p:sp>
        <p:nvSpPr>
          <p:cNvPr id="8" name="TextBox 7"/>
          <p:cNvSpPr txBox="1"/>
          <p:nvPr/>
        </p:nvSpPr>
        <p:spPr>
          <a:xfrm>
            <a:off x="4585343" y="1331050"/>
            <a:ext cx="4020302" cy="4493538"/>
          </a:xfrm>
          <a:prstGeom prst="rect">
            <a:avLst/>
          </a:prstGeom>
          <a:noFill/>
        </p:spPr>
        <p:txBody>
          <a:bodyPr wrap="square" rtlCol="0">
            <a:spAutoFit/>
          </a:bodyPr>
          <a:lstStyle/>
          <a:p>
            <a:pPr algn="just"/>
            <a:r>
              <a:rPr lang="ru-RU" sz="1600" b="1" dirty="0">
                <a:latin typeface="Gabriola" panose="04040605051002020D02" pitchFamily="82" charset="0"/>
              </a:rPr>
              <a:t>Сычугов Геннадий Петрович </a:t>
            </a:r>
            <a:r>
              <a:rPr lang="ru-RU" sz="1600" dirty="0">
                <a:latin typeface="Gabriola" panose="04040605051002020D02" pitchFamily="82" charset="0"/>
              </a:rPr>
              <a:t>родился в деревне </a:t>
            </a:r>
            <a:r>
              <a:rPr lang="ru-RU" sz="1600" dirty="0" err="1">
                <a:latin typeface="Gabriola" panose="04040605051002020D02" pitchFamily="82" charset="0"/>
              </a:rPr>
              <a:t>Бараба</a:t>
            </a:r>
            <a:r>
              <a:rPr lang="ru-RU" sz="1600" dirty="0">
                <a:latin typeface="Gabriola" panose="04040605051002020D02" pitchFamily="82" charset="0"/>
              </a:rPr>
              <a:t> Уксянского района Курганской области. Вместе с родителями в 1930 году приехал в село </a:t>
            </a:r>
            <a:r>
              <a:rPr lang="ru-RU" sz="1600" dirty="0" err="1">
                <a:latin typeface="Gabriola" panose="04040605051002020D02" pitchFamily="82" charset="0"/>
              </a:rPr>
              <a:t>Цингалы</a:t>
            </a:r>
            <a:r>
              <a:rPr lang="ru-RU" sz="1600" dirty="0">
                <a:latin typeface="Gabriola" panose="04040605051002020D02" pitchFamily="82" charset="0"/>
              </a:rPr>
              <a:t> </a:t>
            </a:r>
            <a:r>
              <a:rPr lang="ru-RU" sz="1600" dirty="0" err="1">
                <a:latin typeface="Gabriola" panose="04040605051002020D02" pitchFamily="82" charset="0"/>
              </a:rPr>
              <a:t>Самаровского</a:t>
            </a:r>
            <a:r>
              <a:rPr lang="ru-RU" sz="1600" dirty="0">
                <a:latin typeface="Gabriola" panose="04040605051002020D02" pitchFamily="82" charset="0"/>
              </a:rPr>
              <a:t> (ныне – Ханты-Мансийского) района. В 1941 году окончил 7 классов, работал в колхозе «Путь к коммунизму» разнорабочим. Участник Великой Отечественной войны. При освобождении Белоруссии был тяжело ранен, потерял ногу. После войны возвратился в село </a:t>
            </a:r>
            <a:r>
              <a:rPr lang="ru-RU" sz="1600" dirty="0" err="1">
                <a:latin typeface="Gabriola" panose="04040605051002020D02" pitchFamily="82" charset="0"/>
              </a:rPr>
              <a:t>Цингалы</a:t>
            </a:r>
            <a:r>
              <a:rPr lang="ru-RU" sz="1600" dirty="0">
                <a:latin typeface="Gabriola" panose="04040605051002020D02" pitchFamily="82" charset="0"/>
              </a:rPr>
              <a:t>. Работал бухгалтером в колхозе «Путь к коммунизму», который впоследствии был переименован в совхоз «</a:t>
            </a:r>
            <a:r>
              <a:rPr lang="ru-RU" sz="1600" dirty="0" err="1">
                <a:latin typeface="Gabriola" panose="04040605051002020D02" pitchFamily="82" charset="0"/>
              </a:rPr>
              <a:t>Цингалинский</a:t>
            </a:r>
            <a:r>
              <a:rPr lang="ru-RU" sz="1600" dirty="0">
                <a:latin typeface="Gabriola" panose="04040605051002020D02" pitchFamily="82" charset="0"/>
              </a:rPr>
              <a:t>».</a:t>
            </a:r>
          </a:p>
          <a:p>
            <a:pPr algn="just"/>
            <a:r>
              <a:rPr lang="ru-RU" sz="1600" dirty="0">
                <a:latin typeface="Gabriola" panose="04040605051002020D02" pitchFamily="82" charset="0"/>
              </a:rPr>
              <a:t>Общий трудовой стаж 48 лет. </a:t>
            </a:r>
            <a:r>
              <a:rPr lang="ru-RU" sz="1600" dirty="0" smtClean="0">
                <a:latin typeface="Gabriola" panose="04040605051002020D02" pitchFamily="82" charset="0"/>
              </a:rPr>
              <a:t>Награжден </a:t>
            </a:r>
            <a:r>
              <a:rPr lang="ru-RU" sz="1600" dirty="0">
                <a:latin typeface="Gabriola" panose="04040605051002020D02" pitchFamily="82" charset="0"/>
              </a:rPr>
              <a:t>орденом Отечественной войны I степени, медалями «За победу над Германией в Великой Отечественной войне 1941–1945 гг.», «За отвагу», медалью Жукова, «Ветеран труда», знаком «Фронтовик 1941–1945 гг.».</a:t>
            </a:r>
          </a:p>
          <a:p>
            <a:pPr algn="just"/>
            <a:r>
              <a:rPr lang="ru-RU" sz="1600" dirty="0" smtClean="0">
                <a:solidFill>
                  <a:schemeClr val="tx1">
                    <a:lumMod val="75000"/>
                    <a:lumOff val="25000"/>
                  </a:schemeClr>
                </a:solidFill>
                <a:latin typeface="Gabriola" panose="04040605051002020D02" pitchFamily="82" charset="0"/>
              </a:rPr>
              <a:t>  </a:t>
            </a:r>
          </a:p>
          <a:p>
            <a:pPr algn="just"/>
            <a:endParaRPr lang="ru-RU" sz="1400"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5</a:t>
            </a:r>
            <a:endParaRPr lang="ru-RU" sz="1600" dirty="0"/>
          </a:p>
        </p:txBody>
      </p:sp>
      <p:pic>
        <p:nvPicPr>
          <p:cNvPr id="2" name="Рисунок 1"/>
          <p:cNvPicPr>
            <a:picLocks noChangeAspect="1"/>
          </p:cNvPicPr>
          <p:nvPr/>
        </p:nvPicPr>
        <p:blipFill>
          <a:blip r:embed="rId3"/>
          <a:stretch>
            <a:fillRect/>
          </a:stretch>
        </p:blipFill>
        <p:spPr>
          <a:xfrm>
            <a:off x="1259632" y="1412776"/>
            <a:ext cx="2703280" cy="3604373"/>
          </a:xfrm>
          <a:prstGeom prst="rect">
            <a:avLst/>
          </a:prstGeom>
        </p:spPr>
      </p:pic>
      <p:sp>
        <p:nvSpPr>
          <p:cNvPr id="14" name="TextBox 13"/>
          <p:cNvSpPr txBox="1"/>
          <p:nvPr/>
        </p:nvSpPr>
        <p:spPr>
          <a:xfrm>
            <a:off x="725273" y="5220443"/>
            <a:ext cx="3771997" cy="830997"/>
          </a:xfrm>
          <a:prstGeom prst="rect">
            <a:avLst/>
          </a:prstGeom>
          <a:noFill/>
        </p:spPr>
        <p:txBody>
          <a:bodyPr wrap="square" rtlCol="0">
            <a:spAutoFit/>
          </a:bodyPr>
          <a:lstStyle/>
          <a:p>
            <a:pPr algn="just"/>
            <a:r>
              <a:rPr lang="ru-RU" sz="1600" i="1" dirty="0" smtClean="0">
                <a:latin typeface="Gabriola" panose="04040605051002020D02" pitchFamily="82" charset="0"/>
              </a:rPr>
              <a:t>95 </a:t>
            </a:r>
            <a:r>
              <a:rPr lang="ru-RU" sz="1600" i="1" dirty="0">
                <a:latin typeface="Gabriola" panose="04040605051002020D02" pitchFamily="82" charset="0"/>
              </a:rPr>
              <a:t>лет</a:t>
            </a:r>
            <a:r>
              <a:rPr lang="ru-RU" sz="1600" dirty="0">
                <a:latin typeface="Gabriola" panose="04040605051002020D02" pitchFamily="82" charset="0"/>
              </a:rPr>
              <a:t> назад (</a:t>
            </a:r>
            <a:r>
              <a:rPr lang="ru-RU" sz="1600" dirty="0" smtClean="0">
                <a:latin typeface="Gabriola" panose="04040605051002020D02" pitchFamily="82" charset="0"/>
              </a:rPr>
              <a:t>1924-2010) </a:t>
            </a:r>
            <a:r>
              <a:rPr lang="ru-RU" sz="1600" dirty="0">
                <a:latin typeface="Gabriola" panose="04040605051002020D02" pitchFamily="82" charset="0"/>
              </a:rPr>
              <a:t>родился </a:t>
            </a:r>
            <a:r>
              <a:rPr lang="ru-RU" sz="1600" b="1" dirty="0" smtClean="0">
                <a:latin typeface="Gabriola" panose="04040605051002020D02" pitchFamily="82" charset="0"/>
              </a:rPr>
              <a:t>Сычугов Геннадий Петрович</a:t>
            </a:r>
            <a:r>
              <a:rPr lang="ru-RU" sz="1600" dirty="0" smtClean="0">
                <a:latin typeface="Gabriola" panose="04040605051002020D02" pitchFamily="82" charset="0"/>
              </a:rPr>
              <a:t>, </a:t>
            </a:r>
            <a:r>
              <a:rPr lang="ru-RU" sz="1600" dirty="0">
                <a:latin typeface="Gabriola" panose="04040605051002020D02" pitchFamily="82" charset="0"/>
              </a:rPr>
              <a:t>Почетный гражданин Ханты-Мансийского района (</a:t>
            </a:r>
            <a:r>
              <a:rPr lang="ru-RU" sz="1600" dirty="0" smtClean="0">
                <a:latin typeface="Gabriola" panose="04040605051002020D02" pitchFamily="82" charset="0"/>
              </a:rPr>
              <a:t>1998).</a:t>
            </a:r>
            <a:endParaRPr lang="ru-RU" sz="1600" dirty="0">
              <a:latin typeface="Gabriola" panose="04040605051002020D02" pitchFamily="82" charset="0"/>
            </a:endParaRPr>
          </a:p>
        </p:txBody>
      </p:sp>
    </p:spTree>
    <p:extLst>
      <p:ext uri="{BB962C8B-B14F-4D97-AF65-F5344CB8AC3E}">
        <p14:creationId xmlns:p14="http://schemas.microsoft.com/office/powerpoint/2010/main" val="1314299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7</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20 февраля</a:t>
            </a:r>
            <a:endParaRPr lang="ru-RU" sz="4400" b="1" i="1" dirty="0">
              <a:latin typeface="Gabriola" panose="04040605051002020D02" pitchFamily="82" charset="0"/>
            </a:endParaRPr>
          </a:p>
        </p:txBody>
      </p:sp>
      <p:sp>
        <p:nvSpPr>
          <p:cNvPr id="8" name="TextBox 7"/>
          <p:cNvSpPr txBox="1"/>
          <p:nvPr/>
        </p:nvSpPr>
        <p:spPr>
          <a:xfrm>
            <a:off x="4610834" y="1200421"/>
            <a:ext cx="3994809" cy="5632311"/>
          </a:xfrm>
          <a:prstGeom prst="rect">
            <a:avLst/>
          </a:prstGeom>
          <a:noFill/>
        </p:spPr>
        <p:txBody>
          <a:bodyPr wrap="square" rtlCol="0">
            <a:spAutoFit/>
          </a:bodyPr>
          <a:lstStyle/>
          <a:p>
            <a:pPr algn="just"/>
            <a:r>
              <a:rPr lang="ru-RU" sz="1400" dirty="0" smtClean="0">
                <a:latin typeface="Gabriola" panose="04040605051002020D02" pitchFamily="82" charset="0"/>
              </a:rPr>
              <a:t>Трудовая </a:t>
            </a:r>
            <a:r>
              <a:rPr lang="ru-RU" sz="1400" dirty="0">
                <a:latin typeface="Gabriola" panose="04040605051002020D02" pitchFamily="82" charset="0"/>
              </a:rPr>
              <a:t>деятельность Ларисы Дмитриевны началась в </a:t>
            </a:r>
            <a:r>
              <a:rPr lang="ru-RU" sz="1400" dirty="0" err="1">
                <a:latin typeface="Gabriola" panose="04040605051002020D02" pitchFamily="82" charset="0"/>
              </a:rPr>
              <a:t>Самаровском</a:t>
            </a:r>
            <a:r>
              <a:rPr lang="ru-RU" sz="1400" dirty="0">
                <a:latin typeface="Gabriola" panose="04040605051002020D02" pitchFamily="82" charset="0"/>
              </a:rPr>
              <a:t> отделе культуры в должности заведующей </a:t>
            </a:r>
            <a:r>
              <a:rPr lang="ru-RU" sz="1400" dirty="0" err="1">
                <a:latin typeface="Gabriola" panose="04040605051002020D02" pitchFamily="82" charset="0"/>
              </a:rPr>
              <a:t>Батовским</a:t>
            </a:r>
            <a:r>
              <a:rPr lang="ru-RU" sz="1400" dirty="0">
                <a:latin typeface="Gabriola" panose="04040605051002020D02" pitchFamily="82" charset="0"/>
              </a:rPr>
              <a:t> сельским клубом, где проработала с 10.08.1957г. по 08.10.1965г. С 09.10.1965г. по 27.07.1975г. работала в должности учителя русского языка и литературы, завуча </a:t>
            </a:r>
            <a:r>
              <a:rPr lang="ru-RU" sz="1400" dirty="0" err="1">
                <a:latin typeface="Gabriola" panose="04040605051002020D02" pitchFamily="82" charset="0"/>
              </a:rPr>
              <a:t>Батовской</a:t>
            </a:r>
            <a:r>
              <a:rPr lang="ru-RU" sz="1400" dirty="0">
                <a:latin typeface="Gabriola" panose="04040605051002020D02" pitchFamily="82" charset="0"/>
              </a:rPr>
              <a:t> школы; с 28.07.1975г. по 15.08.1978г. - директора Бобровской школы.</a:t>
            </a:r>
          </a:p>
          <a:p>
            <a:pPr algn="just"/>
            <a:r>
              <a:rPr lang="ru-RU" sz="1400" dirty="0" smtClean="0">
                <a:latin typeface="Gabriola" panose="04040605051002020D02" pitchFamily="82" charset="0"/>
              </a:rPr>
              <a:t>15.08.1978г</a:t>
            </a:r>
            <a:r>
              <a:rPr lang="ru-RU" sz="1400" dirty="0">
                <a:latin typeface="Gabriola" panose="04040605051002020D02" pitchFamily="82" charset="0"/>
              </a:rPr>
              <a:t>. избрана председателем исполкома </a:t>
            </a:r>
            <a:r>
              <a:rPr lang="ru-RU" sz="1400" dirty="0" err="1">
                <a:latin typeface="Gabriola" panose="04040605051002020D02" pitchFamily="82" charset="0"/>
              </a:rPr>
              <a:t>Нялинского</a:t>
            </a:r>
            <a:r>
              <a:rPr lang="ru-RU" sz="1400" dirty="0">
                <a:latin typeface="Gabriola" panose="04040605051002020D02" pitchFamily="82" charset="0"/>
              </a:rPr>
              <a:t> сельского Совета народных депутатов. </a:t>
            </a:r>
            <a:r>
              <a:rPr lang="ru-RU" sz="1400" dirty="0" smtClean="0">
                <a:latin typeface="Gabriola" panose="04040605051002020D02" pitchFamily="82" charset="0"/>
              </a:rPr>
              <a:t>20.02.1981г</a:t>
            </a:r>
            <a:r>
              <a:rPr lang="ru-RU" sz="1400" dirty="0">
                <a:latin typeface="Gabriola" panose="04040605051002020D02" pitchFamily="82" charset="0"/>
              </a:rPr>
              <a:t>. избрана председателем  </a:t>
            </a:r>
            <a:r>
              <a:rPr lang="ru-RU" sz="1400" dirty="0" err="1">
                <a:latin typeface="Gabriola" panose="04040605051002020D02" pitchFamily="82" charset="0"/>
              </a:rPr>
              <a:t>Горноправдинского</a:t>
            </a:r>
            <a:r>
              <a:rPr lang="ru-RU" sz="1400" dirty="0">
                <a:latin typeface="Gabriola" panose="04040605051002020D02" pitchFamily="82" charset="0"/>
              </a:rPr>
              <a:t> сельского Совета народных </a:t>
            </a:r>
            <a:r>
              <a:rPr lang="ru-RU" sz="1400" dirty="0" smtClean="0">
                <a:latin typeface="Gabriola" panose="04040605051002020D02" pitchFamily="82" charset="0"/>
              </a:rPr>
              <a:t>депутатов. 23.03.1990г</a:t>
            </a:r>
            <a:r>
              <a:rPr lang="ru-RU" sz="1400" dirty="0">
                <a:latin typeface="Gabriola" panose="04040605051002020D02" pitchFamily="82" charset="0"/>
              </a:rPr>
              <a:t>. избрана председателем </a:t>
            </a:r>
            <a:r>
              <a:rPr lang="ru-RU" sz="1400" dirty="0" err="1">
                <a:latin typeface="Gabriola" panose="04040605051002020D02" pitchFamily="82" charset="0"/>
              </a:rPr>
              <a:t>Нялинского</a:t>
            </a:r>
            <a:r>
              <a:rPr lang="ru-RU" sz="1400" dirty="0">
                <a:latin typeface="Gabriola" panose="04040605051002020D02" pitchFamily="82" charset="0"/>
              </a:rPr>
              <a:t> сельского Совета народных </a:t>
            </a:r>
            <a:r>
              <a:rPr lang="ru-RU" sz="1400" dirty="0" smtClean="0">
                <a:latin typeface="Gabriola" panose="04040605051002020D02" pitchFamily="82" charset="0"/>
              </a:rPr>
              <a:t>депутатов.  С </a:t>
            </a:r>
            <a:r>
              <a:rPr lang="ru-RU" sz="1400" dirty="0">
                <a:latin typeface="Gabriola" panose="04040605051002020D02" pitchFamily="82" charset="0"/>
              </a:rPr>
              <a:t>14.01.1992г. по 18.01.1994г. </a:t>
            </a:r>
            <a:r>
              <a:rPr lang="ru-RU" sz="1400" dirty="0" smtClean="0">
                <a:latin typeface="Gabriola" panose="04040605051002020D02" pitchFamily="82" charset="0"/>
              </a:rPr>
              <a:t>директор </a:t>
            </a:r>
            <a:r>
              <a:rPr lang="ru-RU" sz="1400" dirty="0" err="1">
                <a:latin typeface="Gabriola" panose="04040605051002020D02" pitchFamily="82" charset="0"/>
              </a:rPr>
              <a:t>Нялинского</a:t>
            </a:r>
            <a:r>
              <a:rPr lang="ru-RU" sz="1400" dirty="0">
                <a:latin typeface="Gabriola" panose="04040605051002020D02" pitchFamily="82" charset="0"/>
              </a:rPr>
              <a:t> сельского Дома культуры. С 05.10.1992г. по 07.10.2002г., с 24.06.2003г. по 26.08.2003г. </a:t>
            </a:r>
            <a:r>
              <a:rPr lang="ru-RU" sz="1400" dirty="0" smtClean="0">
                <a:latin typeface="Gabriola" panose="04040605051002020D02" pitchFamily="82" charset="0"/>
              </a:rPr>
              <a:t>работала </a:t>
            </a:r>
            <a:r>
              <a:rPr lang="ru-RU" sz="1400" dirty="0">
                <a:latin typeface="Gabriola" panose="04040605051002020D02" pitchFamily="82" charset="0"/>
              </a:rPr>
              <a:t>старшим воспитателем, воспитателем в МОУ для детей-сирот и детей, оставшихся без попечения </a:t>
            </a:r>
            <a:r>
              <a:rPr lang="ru-RU" sz="1400" dirty="0" smtClean="0">
                <a:latin typeface="Gabriola" panose="04040605051002020D02" pitchFamily="82" charset="0"/>
              </a:rPr>
              <a:t>родителей с</a:t>
            </a:r>
            <a:r>
              <a:rPr lang="ru-RU" sz="1400" dirty="0">
                <a:latin typeface="Gabriola" panose="04040605051002020D02" pitchFamily="82" charset="0"/>
              </a:rPr>
              <a:t>. </a:t>
            </a:r>
            <a:r>
              <a:rPr lang="ru-RU" sz="1400" dirty="0" err="1">
                <a:latin typeface="Gabriola" panose="04040605051002020D02" pitchFamily="82" charset="0"/>
              </a:rPr>
              <a:t>Нялинское</a:t>
            </a:r>
            <a:r>
              <a:rPr lang="ru-RU" sz="1400" dirty="0">
                <a:latin typeface="Gabriola" panose="04040605051002020D02" pitchFamily="82" charset="0"/>
              </a:rPr>
              <a:t>. С 15.06.2006г. по 30.10.2006г. </a:t>
            </a:r>
            <a:r>
              <a:rPr lang="ru-RU" sz="1400" dirty="0" smtClean="0">
                <a:latin typeface="Gabriola" panose="04040605051002020D02" pitchFamily="82" charset="0"/>
              </a:rPr>
              <a:t>председатель </a:t>
            </a:r>
            <a:r>
              <a:rPr lang="ru-RU" sz="1400" dirty="0">
                <a:latin typeface="Gabriola" panose="04040605051002020D02" pitchFamily="82" charset="0"/>
              </a:rPr>
              <a:t>Ханты-Мансийского районного Совета ветеранов.</a:t>
            </a:r>
          </a:p>
          <a:p>
            <a:pPr algn="just"/>
            <a:r>
              <a:rPr lang="ru-RU" sz="1400" dirty="0">
                <a:latin typeface="Gabriola" panose="04040605051002020D02" pitchFamily="82" charset="0"/>
              </a:rPr>
              <a:t>  За добросовестную и безупречную работу, большую работу по воспитанию учащихся, высокие показатели в учебно-воспитательной работе и активное участие в общественной жизни отмечена многочисленными почетными грамотами районного отдела образования и отдела культуры, награждена Знаком Министерства культуры «За отличную работу» (1988г.).  В 1984г. </a:t>
            </a:r>
            <a:r>
              <a:rPr lang="ru-RU" sz="1400" dirty="0" smtClean="0">
                <a:latin typeface="Gabriola" panose="04040605051002020D02" pitchFamily="82" charset="0"/>
              </a:rPr>
              <a:t>присвоено </a:t>
            </a:r>
            <a:r>
              <a:rPr lang="ru-RU" sz="1400" dirty="0">
                <a:latin typeface="Gabriola" panose="04040605051002020D02" pitchFamily="82" charset="0"/>
              </a:rPr>
              <a:t>звание «</a:t>
            </a:r>
            <a:r>
              <a:rPr lang="ru-RU" sz="1400" dirty="0" smtClean="0">
                <a:latin typeface="Gabriola" panose="04040605051002020D02" pitchFamily="82" charset="0"/>
              </a:rPr>
              <a:t>Ветеран труда»</a:t>
            </a:r>
          </a:p>
          <a:p>
            <a:pPr algn="just"/>
            <a:endParaRPr lang="ru-RU" sz="800" i="1" dirty="0" smtClean="0"/>
          </a:p>
          <a:p>
            <a:pPr algn="just"/>
            <a:r>
              <a:rPr lang="ru-RU" sz="800" i="1" dirty="0" smtClean="0"/>
              <a:t>Архивный </a:t>
            </a:r>
            <a:r>
              <a:rPr lang="ru-RU" sz="800" i="1" dirty="0"/>
              <a:t>отдел администрации Ханты-Мансийского района Ф. 31. Оп. 4. ДД. 1-10.</a:t>
            </a:r>
          </a:p>
          <a:p>
            <a:pPr algn="just"/>
            <a:endParaRPr lang="ru-RU" sz="800" i="1" dirty="0" smtClean="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6</a:t>
            </a:r>
            <a:endParaRPr lang="ru-RU" sz="1600" dirty="0"/>
          </a:p>
        </p:txBody>
      </p:sp>
      <p:sp>
        <p:nvSpPr>
          <p:cNvPr id="12" name="TextBox 11"/>
          <p:cNvSpPr txBox="1"/>
          <p:nvPr/>
        </p:nvSpPr>
        <p:spPr>
          <a:xfrm>
            <a:off x="790644" y="4584356"/>
            <a:ext cx="3660409" cy="584775"/>
          </a:xfrm>
          <a:prstGeom prst="rect">
            <a:avLst/>
          </a:prstGeom>
          <a:noFill/>
        </p:spPr>
        <p:txBody>
          <a:bodyPr wrap="square" rtlCol="0">
            <a:spAutoFit/>
          </a:bodyPr>
          <a:lstStyle/>
          <a:p>
            <a:pPr algn="just"/>
            <a:r>
              <a:rPr lang="ru-RU" sz="1600" b="1" dirty="0" smtClean="0">
                <a:latin typeface="Gabriola" panose="04040605051002020D02" pitchFamily="82" charset="0"/>
              </a:rPr>
              <a:t>80 </a:t>
            </a:r>
            <a:r>
              <a:rPr lang="ru-RU" sz="1600" b="1" dirty="0">
                <a:latin typeface="Gabriola" panose="04040605051002020D02" pitchFamily="82" charset="0"/>
              </a:rPr>
              <a:t>лет </a:t>
            </a:r>
            <a:r>
              <a:rPr lang="ru-RU" sz="1600" dirty="0">
                <a:latin typeface="Gabriola" panose="04040605051002020D02" pitchFamily="82" charset="0"/>
              </a:rPr>
              <a:t>назад (</a:t>
            </a:r>
            <a:r>
              <a:rPr lang="ru-RU" sz="1600" dirty="0" smtClean="0">
                <a:latin typeface="Gabriola" panose="04040605051002020D02" pitchFamily="82" charset="0"/>
              </a:rPr>
              <a:t>1939) родилась </a:t>
            </a:r>
            <a:r>
              <a:rPr lang="ru-RU" sz="1600" b="1" dirty="0" smtClean="0">
                <a:latin typeface="Gabriola" panose="04040605051002020D02" pitchFamily="82" charset="0"/>
              </a:rPr>
              <a:t>Куклина Лариса Дмитриевна, </a:t>
            </a:r>
            <a:r>
              <a:rPr lang="ru-RU" sz="1600" dirty="0" err="1" smtClean="0">
                <a:latin typeface="Gabriola" panose="04040605051002020D02" pitchFamily="82" charset="0"/>
              </a:rPr>
              <a:t>фондообразователь</a:t>
            </a:r>
            <a:r>
              <a:rPr lang="ru-RU" sz="1600" dirty="0" smtClean="0">
                <a:latin typeface="Gabriola" panose="04040605051002020D02" pitchFamily="82" charset="0"/>
              </a:rPr>
              <a:t> архивного отдела.  </a:t>
            </a:r>
          </a:p>
        </p:txBody>
      </p:sp>
      <p:pic>
        <p:nvPicPr>
          <p:cNvPr id="7" name="Рисунок 6"/>
          <p:cNvPicPr>
            <a:picLocks noChangeAspect="1"/>
          </p:cNvPicPr>
          <p:nvPr/>
        </p:nvPicPr>
        <p:blipFill>
          <a:blip r:embed="rId3"/>
          <a:stretch>
            <a:fillRect/>
          </a:stretch>
        </p:blipFill>
        <p:spPr>
          <a:xfrm>
            <a:off x="1403648" y="1405611"/>
            <a:ext cx="2163161" cy="3250178"/>
          </a:xfrm>
          <a:prstGeom prst="rect">
            <a:avLst/>
          </a:prstGeom>
        </p:spPr>
      </p:pic>
      <p:sp>
        <p:nvSpPr>
          <p:cNvPr id="13" name="TextBox 12"/>
          <p:cNvSpPr txBox="1"/>
          <p:nvPr/>
        </p:nvSpPr>
        <p:spPr>
          <a:xfrm>
            <a:off x="746488" y="5072210"/>
            <a:ext cx="3779020" cy="1815882"/>
          </a:xfrm>
          <a:prstGeom prst="rect">
            <a:avLst/>
          </a:prstGeom>
          <a:noFill/>
        </p:spPr>
        <p:txBody>
          <a:bodyPr wrap="square" rtlCol="0">
            <a:spAutoFit/>
          </a:bodyPr>
          <a:lstStyle/>
          <a:p>
            <a:pPr algn="just"/>
            <a:r>
              <a:rPr lang="ru-RU" sz="1400" dirty="0" smtClean="0">
                <a:latin typeface="Gabriola" panose="04040605051002020D02" pitchFamily="82" charset="0"/>
              </a:rPr>
              <a:t>Родилась </a:t>
            </a:r>
            <a:r>
              <a:rPr lang="ru-RU" sz="1400" dirty="0">
                <a:latin typeface="Gabriola" panose="04040605051002020D02" pitchFamily="82" charset="0"/>
              </a:rPr>
              <a:t>в д. Заводные Ханты-Мансийского района Тюменской области. После окончания </a:t>
            </a:r>
            <a:r>
              <a:rPr lang="ru-RU" sz="1400" dirty="0" err="1">
                <a:latin typeface="Gabriola" panose="04040605051002020D02" pitchFamily="82" charset="0"/>
              </a:rPr>
              <a:t>Батовской</a:t>
            </a:r>
            <a:r>
              <a:rPr lang="ru-RU" sz="1400" dirty="0">
                <a:latin typeface="Gabriola" panose="04040605051002020D02" pitchFamily="82" charset="0"/>
              </a:rPr>
              <a:t> семилетней школы (1954г.) закончила Тобольский библиотечный техникум, клубное отделение (1957г.), Тюменское областное культпросветучилище, библиотечное отделение (1967г</a:t>
            </a:r>
            <a:r>
              <a:rPr lang="ru-RU" sz="1400" dirty="0" smtClean="0">
                <a:latin typeface="Gabriola" panose="04040605051002020D02" pitchFamily="82" charset="0"/>
              </a:rPr>
              <a:t>.).</a:t>
            </a:r>
            <a:r>
              <a:rPr lang="ru-RU" sz="1400" dirty="0">
                <a:latin typeface="Gabriola" panose="04040605051002020D02" pitchFamily="82" charset="0"/>
              </a:rPr>
              <a:t> С 1967г. по 1973г. обучалась в Тобольском государственном педагогическом институте  им. Д. И. Менделеева.</a:t>
            </a:r>
          </a:p>
          <a:p>
            <a:pPr algn="just"/>
            <a:endParaRPr lang="ru-RU" sz="1400" dirty="0" smtClean="0">
              <a:latin typeface="Gabriola" panose="04040605051002020D02" pitchFamily="82" charset="0"/>
            </a:endParaRPr>
          </a:p>
        </p:txBody>
      </p:sp>
    </p:spTree>
    <p:extLst>
      <p:ext uri="{BB962C8B-B14F-4D97-AF65-F5344CB8AC3E}">
        <p14:creationId xmlns:p14="http://schemas.microsoft.com/office/powerpoint/2010/main" val="854513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8</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22 февраля</a:t>
            </a:r>
            <a:endParaRPr lang="ru-RU" sz="4400" b="1" i="1" dirty="0">
              <a:latin typeface="Gabriola" panose="04040605051002020D02" pitchFamily="82" charset="0"/>
            </a:endParaRPr>
          </a:p>
        </p:txBody>
      </p:sp>
      <p:sp>
        <p:nvSpPr>
          <p:cNvPr id="8" name="TextBox 7"/>
          <p:cNvSpPr txBox="1"/>
          <p:nvPr/>
        </p:nvSpPr>
        <p:spPr>
          <a:xfrm>
            <a:off x="4633402" y="1365433"/>
            <a:ext cx="3963679" cy="3916457"/>
          </a:xfrm>
          <a:prstGeom prst="rect">
            <a:avLst/>
          </a:prstGeom>
          <a:noFill/>
        </p:spPr>
        <p:txBody>
          <a:bodyPr wrap="square" rtlCol="0">
            <a:spAutoFit/>
          </a:bodyPr>
          <a:lstStyle/>
          <a:p>
            <a:pPr algn="just"/>
            <a:endParaRPr lang="ru-RU" sz="1400" dirty="0" smtClean="0">
              <a:solidFill>
                <a:schemeClr val="tx1">
                  <a:lumMod val="75000"/>
                  <a:lumOff val="25000"/>
                </a:schemeClr>
              </a:solidFill>
              <a:latin typeface="Gabriola" panose="04040605051002020D02" pitchFamily="82" charset="0"/>
            </a:endParaRPr>
          </a:p>
          <a:p>
            <a:pPr algn="just"/>
            <a:r>
              <a:rPr lang="ru-RU" sz="1600" b="1" dirty="0" err="1">
                <a:latin typeface="Gabriola" panose="04040605051002020D02" pitchFamily="82" charset="0"/>
              </a:rPr>
              <a:t>Салмина</a:t>
            </a:r>
            <a:r>
              <a:rPr lang="ru-RU" sz="1600" b="1" dirty="0">
                <a:latin typeface="Gabriola" panose="04040605051002020D02" pitchFamily="82" charset="0"/>
              </a:rPr>
              <a:t> Анна </a:t>
            </a:r>
            <a:r>
              <a:rPr lang="ru-RU" sz="1600" b="1" dirty="0" smtClean="0">
                <a:latin typeface="Gabriola" panose="04040605051002020D02" pitchFamily="82" charset="0"/>
              </a:rPr>
              <a:t>Семеновна </a:t>
            </a:r>
            <a:r>
              <a:rPr lang="ru-RU" sz="1600" dirty="0" smtClean="0">
                <a:latin typeface="Gabriola" panose="04040605051002020D02" pitchFamily="82" charset="0"/>
              </a:rPr>
              <a:t>родилась </a:t>
            </a:r>
            <a:r>
              <a:rPr lang="ru-RU" sz="1600" dirty="0">
                <a:latin typeface="Gabriola" panose="04040605051002020D02" pitchFamily="82" charset="0"/>
              </a:rPr>
              <a:t>в деревне Томской Омутинского района Тюменской области. В 1930 году с семьей была выслана в </a:t>
            </a:r>
            <a:r>
              <a:rPr lang="ru-RU" sz="1600" dirty="0" err="1">
                <a:latin typeface="Gabriola" panose="04040605051002020D02" pitchFamily="82" charset="0"/>
              </a:rPr>
              <a:t>Самаровский</a:t>
            </a:r>
            <a:r>
              <a:rPr lang="ru-RU" sz="1600" dirty="0">
                <a:latin typeface="Gabriola" panose="04040605051002020D02" pitchFamily="82" charset="0"/>
              </a:rPr>
              <a:t> (ныне – Ханты-Мансийский) район. Трудовую деятельность начала в 15 лет на лесозаготовках, участвовала в строительстве поселка </a:t>
            </a:r>
            <a:r>
              <a:rPr lang="ru-RU" sz="1600" dirty="0" err="1">
                <a:latin typeface="Gabriola" panose="04040605051002020D02" pitchFamily="82" charset="0"/>
              </a:rPr>
              <a:t>Луговской</a:t>
            </a:r>
            <a:r>
              <a:rPr lang="ru-RU" sz="1600" dirty="0">
                <a:latin typeface="Gabriola" panose="04040605051002020D02" pitchFamily="82" charset="0"/>
              </a:rPr>
              <a:t>. С 1940 по 1968 год работала в колхозе «Равнина» (в дальнейшем – совхоз «Ханты-Мансийский») дояркой. В годы Великой Отечественной войны, помимо основной работы, заготовляла сено, ловила рыбу, работала в поле. Трудовой стаж Анны Семеновны около 40 лет.</a:t>
            </a:r>
          </a:p>
          <a:p>
            <a:pPr algn="just"/>
            <a:r>
              <a:rPr lang="ru-RU" sz="1600" dirty="0">
                <a:latin typeface="Gabriola" panose="04040605051002020D02" pitchFamily="82" charset="0"/>
              </a:rPr>
              <a:t>Награждена медалью «За доблестный труд в Великой Отечественной войне 1941– 1945 гг.», поощрительными премиями.</a:t>
            </a:r>
          </a:p>
          <a:p>
            <a:pPr algn="just"/>
            <a:endParaRPr lang="ru-RU" sz="1050" dirty="0" smtClean="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7</a:t>
            </a:r>
            <a:endParaRPr lang="ru-RU" sz="1600" dirty="0"/>
          </a:p>
        </p:txBody>
      </p:sp>
      <p:sp>
        <p:nvSpPr>
          <p:cNvPr id="12" name="TextBox 11"/>
          <p:cNvSpPr txBox="1"/>
          <p:nvPr/>
        </p:nvSpPr>
        <p:spPr>
          <a:xfrm>
            <a:off x="682820" y="5218142"/>
            <a:ext cx="3848100" cy="794064"/>
          </a:xfrm>
          <a:prstGeom prst="rect">
            <a:avLst/>
          </a:prstGeom>
          <a:noFill/>
        </p:spPr>
        <p:txBody>
          <a:bodyPr wrap="square" rtlCol="0">
            <a:spAutoFit/>
          </a:bodyPr>
          <a:lstStyle/>
          <a:p>
            <a:pPr algn="just"/>
            <a:r>
              <a:rPr lang="ru-RU" sz="1520" b="1" dirty="0" smtClean="0">
                <a:latin typeface="Gabriola" panose="04040605051002020D02" pitchFamily="82" charset="0"/>
              </a:rPr>
              <a:t>105 </a:t>
            </a:r>
            <a:r>
              <a:rPr lang="ru-RU" sz="1520" b="1" dirty="0">
                <a:latin typeface="Gabriola" panose="04040605051002020D02" pitchFamily="82" charset="0"/>
              </a:rPr>
              <a:t>лет </a:t>
            </a:r>
            <a:r>
              <a:rPr lang="ru-RU" sz="1520" dirty="0">
                <a:latin typeface="Gabriola" panose="04040605051002020D02" pitchFamily="82" charset="0"/>
              </a:rPr>
              <a:t>назад (</a:t>
            </a:r>
            <a:r>
              <a:rPr lang="ru-RU" sz="1520" dirty="0" smtClean="0">
                <a:latin typeface="Gabriola" panose="04040605051002020D02" pitchFamily="82" charset="0"/>
              </a:rPr>
              <a:t>1914-1999) </a:t>
            </a:r>
            <a:r>
              <a:rPr lang="ru-RU" sz="1520" dirty="0">
                <a:latin typeface="Gabriola" panose="04040605051002020D02" pitchFamily="82" charset="0"/>
              </a:rPr>
              <a:t>родилась </a:t>
            </a:r>
            <a:r>
              <a:rPr lang="ru-RU" sz="1520" b="1" dirty="0" err="1" smtClean="0">
                <a:latin typeface="Gabriola" panose="04040605051002020D02" pitchFamily="82" charset="0"/>
              </a:rPr>
              <a:t>Салмина</a:t>
            </a:r>
            <a:r>
              <a:rPr lang="ru-RU" sz="1520" b="1" dirty="0" smtClean="0">
                <a:latin typeface="Gabriola" panose="04040605051002020D02" pitchFamily="82" charset="0"/>
              </a:rPr>
              <a:t> Анна Семеновна,</a:t>
            </a:r>
            <a:r>
              <a:rPr lang="ru-RU" sz="1520" dirty="0" smtClean="0">
                <a:latin typeface="Gabriola" panose="04040605051002020D02" pitchFamily="82" charset="0"/>
              </a:rPr>
              <a:t> Почетный </a:t>
            </a:r>
            <a:r>
              <a:rPr lang="ru-RU" sz="1520" dirty="0">
                <a:latin typeface="Gabriola" panose="04040605051002020D02" pitchFamily="82" charset="0"/>
              </a:rPr>
              <a:t>гражданин Ханты-Мансийского района </a:t>
            </a:r>
            <a:r>
              <a:rPr lang="ru-RU" sz="1520" dirty="0" smtClean="0">
                <a:latin typeface="Gabriola" panose="04040605051002020D02" pitchFamily="82" charset="0"/>
              </a:rPr>
              <a:t>(1998).</a:t>
            </a:r>
          </a:p>
        </p:txBody>
      </p:sp>
      <p:pic>
        <p:nvPicPr>
          <p:cNvPr id="11" name="Рисунок 10"/>
          <p:cNvPicPr>
            <a:picLocks noChangeAspect="1"/>
          </p:cNvPicPr>
          <p:nvPr/>
        </p:nvPicPr>
        <p:blipFill>
          <a:blip r:embed="rId3"/>
          <a:stretch>
            <a:fillRect/>
          </a:stretch>
        </p:blipFill>
        <p:spPr>
          <a:xfrm>
            <a:off x="1259632" y="1412776"/>
            <a:ext cx="2740943" cy="3710711"/>
          </a:xfrm>
          <a:prstGeom prst="rect">
            <a:avLst/>
          </a:prstGeom>
        </p:spPr>
      </p:pic>
    </p:spTree>
    <p:extLst>
      <p:ext uri="{BB962C8B-B14F-4D97-AF65-F5344CB8AC3E}">
        <p14:creationId xmlns:p14="http://schemas.microsoft.com/office/powerpoint/2010/main" val="327421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9</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latin typeface="Gabriola" panose="04040605051002020D02" pitchFamily="82" charset="0"/>
              </a:rPr>
              <a:t>март</a:t>
            </a:r>
            <a:endParaRPr lang="ru-RU" sz="4400" b="1" i="1" dirty="0">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a:t>8</a:t>
            </a:r>
          </a:p>
        </p:txBody>
      </p:sp>
      <p:sp>
        <p:nvSpPr>
          <p:cNvPr id="12" name="TextBox 11"/>
          <p:cNvSpPr txBox="1"/>
          <p:nvPr/>
        </p:nvSpPr>
        <p:spPr>
          <a:xfrm>
            <a:off x="4653649" y="1184168"/>
            <a:ext cx="3799102" cy="5178341"/>
          </a:xfrm>
          <a:prstGeom prst="rect">
            <a:avLst/>
          </a:prstGeom>
          <a:noFill/>
        </p:spPr>
        <p:txBody>
          <a:bodyPr wrap="square" rtlCol="0">
            <a:spAutoFit/>
          </a:bodyPr>
          <a:lstStyle/>
          <a:p>
            <a:pPr algn="just"/>
            <a:r>
              <a:rPr lang="ru-RU" sz="1600" b="1" dirty="0" smtClean="0">
                <a:latin typeface="Gabriola" panose="04040605051002020D02" pitchFamily="82" charset="0"/>
              </a:rPr>
              <a:t>10 </a:t>
            </a:r>
            <a:r>
              <a:rPr lang="ru-RU" sz="1600" b="1" dirty="0">
                <a:latin typeface="Gabriola" panose="04040605051002020D02" pitchFamily="82" charset="0"/>
              </a:rPr>
              <a:t>лет </a:t>
            </a:r>
            <a:r>
              <a:rPr lang="ru-RU" sz="1600" dirty="0">
                <a:latin typeface="Gabriola" panose="04040605051002020D02" pitchFamily="82" charset="0"/>
              </a:rPr>
              <a:t>назад (2009) состоялось торжественное открытие мемориальной доски на здании школы в п. Кирпичный Ханты-Мансийского района в память о </a:t>
            </a:r>
            <a:r>
              <a:rPr lang="ru-RU" sz="1600" b="1" dirty="0">
                <a:latin typeface="Gabriola" panose="04040605051002020D02" pitchFamily="82" charset="0"/>
              </a:rPr>
              <a:t>Юрии Юрьевиче </a:t>
            </a:r>
            <a:r>
              <a:rPr lang="ru-RU" sz="1600" b="1" dirty="0" err="1">
                <a:latin typeface="Gabriola" panose="04040605051002020D02" pitchFamily="82" charset="0"/>
              </a:rPr>
              <a:t>Ахметшине</a:t>
            </a:r>
            <a:r>
              <a:rPr lang="ru-RU" sz="1600" dirty="0">
                <a:latin typeface="Gabriola" panose="04040605051002020D02" pitchFamily="82" charset="0"/>
              </a:rPr>
              <a:t>, пограничнике, окончившем восьмилетнюю школу в 1966 году, погибшем в 19 лет в бою на советско-китайской границе у острова </a:t>
            </a:r>
            <a:r>
              <a:rPr lang="ru-RU" sz="1600" dirty="0" err="1">
                <a:latin typeface="Gabriola" panose="04040605051002020D02" pitchFamily="82" charset="0"/>
              </a:rPr>
              <a:t>Даманского</a:t>
            </a:r>
            <a:r>
              <a:rPr lang="ru-RU" sz="1600" dirty="0">
                <a:latin typeface="Gabriola" panose="04040605051002020D02" pitchFamily="82" charset="0"/>
              </a:rPr>
              <a:t> 15 марта 1969 года. Юрий </a:t>
            </a:r>
            <a:r>
              <a:rPr lang="ru-RU" sz="1600" dirty="0" err="1">
                <a:latin typeface="Gabriola" panose="04040605051002020D02" pitchFamily="82" charset="0"/>
              </a:rPr>
              <a:t>Ахметшин</a:t>
            </a:r>
            <a:r>
              <a:rPr lang="ru-RU" sz="1600" dirty="0">
                <a:latin typeface="Gabriola" panose="04040605051002020D02" pitchFamily="82" charset="0"/>
              </a:rPr>
              <a:t> награжден посмертно медалью «За отвагу</a:t>
            </a:r>
            <a:r>
              <a:rPr lang="ru-RU" sz="1600" dirty="0" smtClean="0">
                <a:latin typeface="Gabriola" panose="04040605051002020D02" pitchFamily="82" charset="0"/>
              </a:rPr>
              <a:t>».</a:t>
            </a: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smtClean="0">
              <a:latin typeface="Gabriola" panose="04040605051002020D02" pitchFamily="82" charset="0"/>
            </a:endParaRPr>
          </a:p>
          <a:p>
            <a:endParaRPr lang="ru-RU" sz="1600" dirty="0">
              <a:latin typeface="Gabriola" panose="04040605051002020D02" pitchFamily="82" charset="0"/>
            </a:endParaRPr>
          </a:p>
          <a:p>
            <a:endParaRPr lang="ru-RU" sz="1600" dirty="0">
              <a:latin typeface="Gabriola" panose="04040605051002020D02" pitchFamily="82" charset="0"/>
            </a:endParaRPr>
          </a:p>
          <a:p>
            <a:pPr lvl="0"/>
            <a:r>
              <a:rPr lang="ru-RU" sz="1050" dirty="0">
                <a:latin typeface="Gabriola" panose="04040605051002020D02" pitchFamily="82" charset="0"/>
              </a:rPr>
              <a:t>Белова Е. Память сквозь годы. // Наш р-н. – 2009. – 19 </a:t>
            </a:r>
            <a:r>
              <a:rPr lang="ru-RU" sz="1050" dirty="0" smtClean="0">
                <a:latin typeface="Gabriola" panose="04040605051002020D02" pitchFamily="82" charset="0"/>
              </a:rPr>
              <a:t>март</a:t>
            </a:r>
            <a:endParaRPr lang="ru-RU" sz="1600" dirty="0">
              <a:latin typeface="Gabriola" panose="04040605051002020D02" pitchFamily="82" charset="0"/>
            </a:endParaRPr>
          </a:p>
        </p:txBody>
      </p:sp>
      <p:pic>
        <p:nvPicPr>
          <p:cNvPr id="7" name="Рисунок 6"/>
          <p:cNvPicPr>
            <a:picLocks noChangeAspect="1"/>
          </p:cNvPicPr>
          <p:nvPr/>
        </p:nvPicPr>
        <p:blipFill>
          <a:blip r:embed="rId3"/>
          <a:stretch>
            <a:fillRect/>
          </a:stretch>
        </p:blipFill>
        <p:spPr>
          <a:xfrm>
            <a:off x="1310071" y="1555205"/>
            <a:ext cx="2695871" cy="3549767"/>
          </a:xfrm>
          <a:prstGeom prst="rect">
            <a:avLst/>
          </a:prstGeom>
        </p:spPr>
      </p:pic>
      <p:pic>
        <p:nvPicPr>
          <p:cNvPr id="11" name="Рисунок 10" descr="C:\Users\Arhiv\Desktop\shkola_na_titul_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3132" y="3736517"/>
            <a:ext cx="3060136" cy="1793331"/>
          </a:xfrm>
          <a:prstGeom prst="rect">
            <a:avLst/>
          </a:prstGeom>
          <a:noFill/>
          <a:ln>
            <a:noFill/>
          </a:ln>
          <a:effectLst>
            <a:softEdge rad="63500"/>
          </a:effectLst>
        </p:spPr>
      </p:pic>
    </p:spTree>
    <p:extLst>
      <p:ext uri="{BB962C8B-B14F-4D97-AF65-F5344CB8AC3E}">
        <p14:creationId xmlns:p14="http://schemas.microsoft.com/office/powerpoint/2010/main" val="1937479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TotalTime>
  <Words>5023</Words>
  <Application>Microsoft Office PowerPoint</Application>
  <PresentationFormat>Экран (4:3)</PresentationFormat>
  <Paragraphs>462</Paragraphs>
  <Slides>39</Slides>
  <Notes>31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39</vt:i4>
      </vt:variant>
    </vt:vector>
  </HeadingPairs>
  <TitlesOfParts>
    <vt:vector size="43" baseType="lpstr">
      <vt:lpstr>Arial</vt:lpstr>
      <vt:lpstr>Calibri</vt:lpstr>
      <vt:lpstr>Gabriola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25 августа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3 декабря </vt:lpstr>
      <vt:lpstr>     16 декабря </vt:lpstr>
      <vt:lpstr>     18 декабря </vt:lpstr>
      <vt:lpstr>     22 декабря </vt:lpstr>
      <vt:lpstr>     22 декабря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Ученик</dc:creator>
  <cp:lastModifiedBy>HP Arhiv</cp:lastModifiedBy>
  <cp:revision>137</cp:revision>
  <dcterms:created xsi:type="dcterms:W3CDTF">2012-12-11T13:21:37Z</dcterms:created>
  <dcterms:modified xsi:type="dcterms:W3CDTF">2019-01-22T04:56:35Z</dcterms:modified>
</cp:coreProperties>
</file>